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96" r:id="rId2"/>
  </p:sldMasterIdLst>
  <p:notesMasterIdLst>
    <p:notesMasterId r:id="rId27"/>
  </p:notesMasterIdLst>
  <p:sldIdLst>
    <p:sldId id="270" r:id="rId3"/>
    <p:sldId id="319" r:id="rId4"/>
    <p:sldId id="346" r:id="rId5"/>
    <p:sldId id="347" r:id="rId6"/>
    <p:sldId id="348" r:id="rId7"/>
    <p:sldId id="349" r:id="rId8"/>
    <p:sldId id="351" r:id="rId9"/>
    <p:sldId id="352" r:id="rId10"/>
    <p:sldId id="357" r:id="rId11"/>
    <p:sldId id="353" r:id="rId12"/>
    <p:sldId id="355" r:id="rId13"/>
    <p:sldId id="354" r:id="rId14"/>
    <p:sldId id="280" r:id="rId15"/>
    <p:sldId id="340" r:id="rId16"/>
    <p:sldId id="341" r:id="rId17"/>
    <p:sldId id="287" r:id="rId18"/>
    <p:sldId id="343" r:id="rId19"/>
    <p:sldId id="313" r:id="rId20"/>
    <p:sldId id="344" r:id="rId21"/>
    <p:sldId id="342" r:id="rId22"/>
    <p:sldId id="356" r:id="rId23"/>
    <p:sldId id="286" r:id="rId24"/>
    <p:sldId id="315" r:id="rId25"/>
    <p:sldId id="31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491" autoAdjust="0"/>
  </p:normalViewPr>
  <p:slideViewPr>
    <p:cSldViewPr snapToGrid="0">
      <p:cViewPr varScale="1">
        <p:scale>
          <a:sx n="56" d="100"/>
          <a:sy n="56" d="100"/>
        </p:scale>
        <p:origin x="115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23B3A3-9AC6-4670-9DA8-47779DC71FCC}" type="datetimeFigureOut">
              <a:rPr lang="zh-CN" altLang="en-US" smtClean="0"/>
              <a:t>2019/12/5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B480D-3A2B-4E24-B9C6-AAEE29D6DD97}" type="slidenum">
              <a:rPr lang="zh-CN" altLang="en-US" smtClean="0"/>
              <a:t>‹#›</a:t>
            </a:fld>
            <a:endParaRPr lang="zh-CN" altLang="en-US"/>
          </a:p>
        </p:txBody>
      </p:sp>
    </p:spTree>
    <p:extLst>
      <p:ext uri="{BB962C8B-B14F-4D97-AF65-F5344CB8AC3E}">
        <p14:creationId xmlns:p14="http://schemas.microsoft.com/office/powerpoint/2010/main" val="331864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21B480D-3A2B-4E24-B9C6-AAEE29D6DD97}" type="slidenum">
              <a:rPr lang="zh-CN" altLang="en-US" smtClean="0"/>
              <a:t>1</a:t>
            </a:fld>
            <a:endParaRPr lang="zh-CN" altLang="en-US"/>
          </a:p>
        </p:txBody>
      </p:sp>
    </p:spTree>
    <p:extLst>
      <p:ext uri="{BB962C8B-B14F-4D97-AF65-F5344CB8AC3E}">
        <p14:creationId xmlns:p14="http://schemas.microsoft.com/office/powerpoint/2010/main" val="1644643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啊实打实大苏打</a:t>
            </a:r>
          </a:p>
        </p:txBody>
      </p:sp>
      <p:sp>
        <p:nvSpPr>
          <p:cNvPr id="4" name="Slide Number Placeholder 3"/>
          <p:cNvSpPr>
            <a:spLocks noGrp="1"/>
          </p:cNvSpPr>
          <p:nvPr>
            <p:ph type="sldNum" sz="quarter" idx="5"/>
          </p:nvPr>
        </p:nvSpPr>
        <p:spPr/>
        <p:txBody>
          <a:bodyPr/>
          <a:lstStyle/>
          <a:p>
            <a:fld id="{B21B480D-3A2B-4E24-B9C6-AAEE29D6DD97}" type="slidenum">
              <a:rPr lang="zh-CN" altLang="en-US" smtClean="0"/>
              <a:t>2</a:t>
            </a:fld>
            <a:endParaRPr lang="zh-CN" altLang="en-US"/>
          </a:p>
        </p:txBody>
      </p:sp>
    </p:spTree>
    <p:extLst>
      <p:ext uri="{BB962C8B-B14F-4D97-AF65-F5344CB8AC3E}">
        <p14:creationId xmlns:p14="http://schemas.microsoft.com/office/powerpoint/2010/main" val="36141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need to summarize how each method performed on the testing data. One way to do this is by creating a confusion matrix for each method.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483 borrowers that default were correctly classified;</a:t>
            </a:r>
          </a:p>
          <a:p>
            <a:r>
              <a:rPr lang="en-US" sz="1200" kern="1200" dirty="0">
                <a:solidFill>
                  <a:schemeClr val="tx1"/>
                </a:solidFill>
                <a:effectLst/>
                <a:latin typeface="+mn-lt"/>
                <a:ea typeface="+mn-ea"/>
                <a:cs typeface="+mn-cs"/>
              </a:rPr>
              <a:t>2474 borrowers that didn’t default were correctly classified;</a:t>
            </a:r>
          </a:p>
          <a:p>
            <a:r>
              <a:rPr lang="en-US" sz="1200" kern="1200" dirty="0">
                <a:solidFill>
                  <a:schemeClr val="tx1"/>
                </a:solidFill>
                <a:effectLst/>
                <a:latin typeface="+mn-lt"/>
                <a:ea typeface="+mn-ea"/>
                <a:cs typeface="+mn-cs"/>
              </a:rPr>
              <a:t>However, the algorithm misclassified 80 borrowers that default by saying that they didn’t.</a:t>
            </a:r>
          </a:p>
          <a:p>
            <a:r>
              <a:rPr lang="en-US" sz="1200" kern="1200" dirty="0">
                <a:solidFill>
                  <a:schemeClr val="tx1"/>
                </a:solidFill>
                <a:effectLst/>
                <a:latin typeface="+mn-lt"/>
                <a:ea typeface="+mn-ea"/>
                <a:cs typeface="+mn-cs"/>
              </a:rPr>
              <a:t>And the algorithm misclassified 937 borrowers that didn’t default by saying that they did.</a:t>
            </a:r>
          </a:p>
          <a:p>
            <a:r>
              <a:rPr lang="en-US" sz="1200" kern="1200" dirty="0">
                <a:solidFill>
                  <a:schemeClr val="tx1"/>
                </a:solidFill>
                <a:effectLst/>
                <a:latin typeface="+mn-lt"/>
                <a:ea typeface="+mn-ea"/>
                <a:cs typeface="+mn-cs"/>
              </a:rPr>
              <a:t>The number along the diagonal tell us how many times the samples were correctly classified.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E3378-B9FE-48B1-A8A8-833F83479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72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E3378-B9FE-48B1-A8A8-833F83479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54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should focus on true negative rate: when borrowers actually default, how often does it predict default?</a:t>
            </a:r>
          </a:p>
          <a:p>
            <a:r>
              <a:rPr lang="en-US" sz="1200" kern="1200" dirty="0">
                <a:solidFill>
                  <a:schemeClr val="tx1"/>
                </a:solidFill>
                <a:effectLst/>
                <a:latin typeface="+mn-lt"/>
                <a:ea typeface="+mn-ea"/>
                <a:cs typeface="+mn-cs"/>
              </a:rPr>
              <a:t>483/563 =0.8579;0;0;186/251 = 0.741;165/238 = 0.693</a:t>
            </a:r>
          </a:p>
          <a:p>
            <a:r>
              <a:rPr lang="en-US" sz="1200" kern="1200" dirty="0">
                <a:solidFill>
                  <a:schemeClr val="tx1"/>
                </a:solidFill>
                <a:effectLst/>
                <a:latin typeface="+mn-lt"/>
                <a:ea typeface="+mn-ea"/>
                <a:cs typeface="+mn-cs"/>
              </a:rPr>
              <a:t>Classification report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E3378-B9FE-48B1-A8A8-833F83479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505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It has a nice interpretability, which means </a:t>
            </a:r>
            <a:r>
              <a:rPr lang="en-US" sz="1200" kern="1200" dirty="0">
                <a:solidFill>
                  <a:schemeClr val="tx1"/>
                </a:solidFill>
                <a:effectLst/>
                <a:latin typeface="+mn-lt"/>
                <a:ea typeface="+mn-ea"/>
                <a:cs typeface="+mn-cs"/>
              </a:rPr>
              <a:t>it is easy for people to understand the processes it uses to arrive at its outcomes. Logistic regression can also help you understand the contributing factors behind the prediction, and is not just a black box method.</a:t>
            </a:r>
          </a:p>
          <a:p>
            <a:r>
              <a:rPr lang="en-US" sz="1200" kern="1200" dirty="0">
                <a:solidFill>
                  <a:schemeClr val="tx1"/>
                </a:solidFill>
                <a:effectLst/>
                <a:latin typeface="+mn-lt"/>
                <a:ea typeface="+mn-ea"/>
                <a:cs typeface="+mn-cs"/>
              </a:rPr>
              <a:t>High true negative rate , which is a crucial rate for evaluating the performance of default prediction model.</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Random forest: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very clever extension of decision trees, overcome over-fitting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a Makes them rather inefficient if most of your variables have no or very weak interactions.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easy to explain business rules. Because thousands of decision trees.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E3378-B9FE-48B1-A8A8-833F83479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90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finally, developing a default prediction model is not just an applied mathematics problem. It depends on real life situation. It requires business sense, and considerable expertise. In solving such problem, being able to combine and balance these is crucial; those who can do this can create the most value and decrease the risk.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E3378-B9FE-48B1-A8A8-833F83479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880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57332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93014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27865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41189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0" hasCustomPrompt="1"/>
          </p:nvPr>
        </p:nvSpPr>
        <p:spPr>
          <a:xfrm>
            <a:off x="4092000" y="54582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0" y="357540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6454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6949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37603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452703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872000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2_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3CD10489-647D-4424-92F3-2E31185A69B8}"/>
              </a:ext>
            </a:extLst>
          </p:cNvPr>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790368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5480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159083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735564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481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33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328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195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279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075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954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28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85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44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020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282812"/>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140.pn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1" name="TextBox 20">
            <a:extLst>
              <a:ext uri="{FF2B5EF4-FFF2-40B4-BE49-F238E27FC236}">
                <a16:creationId xmlns:a16="http://schemas.microsoft.com/office/drawing/2014/main" id="{93AEA043-746F-4334-A00A-A4587B060237}"/>
              </a:ext>
            </a:extLst>
          </p:cNvPr>
          <p:cNvSpPr txBox="1"/>
          <p:nvPr/>
        </p:nvSpPr>
        <p:spPr>
          <a:xfrm>
            <a:off x="6903113" y="4367508"/>
            <a:ext cx="5008441" cy="923330"/>
          </a:xfrm>
          <a:prstGeom prst="rect">
            <a:avLst/>
          </a:prstGeom>
          <a:noFill/>
        </p:spPr>
        <p:txBody>
          <a:bodyPr wrap="square" rtlCol="0" anchor="ctr">
            <a:spAutoFit/>
          </a:bodyPr>
          <a:lstStyle/>
          <a:p>
            <a:pPr algn="r"/>
            <a:r>
              <a:rPr lang="en-US" sz="5400" dirty="0">
                <a:solidFill>
                  <a:schemeClr val="bg1"/>
                </a:solidFill>
                <a:latin typeface="+mj-lt"/>
              </a:rPr>
              <a:t>Pd modeling</a:t>
            </a:r>
          </a:p>
        </p:txBody>
      </p:sp>
      <p:sp>
        <p:nvSpPr>
          <p:cNvPr id="22" name="TextBox 21">
            <a:extLst>
              <a:ext uri="{FF2B5EF4-FFF2-40B4-BE49-F238E27FC236}">
                <a16:creationId xmlns:a16="http://schemas.microsoft.com/office/drawing/2014/main" id="{7DC83D12-1353-440F-A5DC-1ACD4C118187}"/>
              </a:ext>
            </a:extLst>
          </p:cNvPr>
          <p:cNvSpPr txBox="1"/>
          <p:nvPr/>
        </p:nvSpPr>
        <p:spPr>
          <a:xfrm>
            <a:off x="6903174" y="5706336"/>
            <a:ext cx="5008380" cy="379656"/>
          </a:xfrm>
          <a:prstGeom prst="rect">
            <a:avLst/>
          </a:prstGeom>
          <a:noFill/>
        </p:spPr>
        <p:txBody>
          <a:bodyPr wrap="square" rtlCol="0" anchor="ctr">
            <a:spAutoFit/>
          </a:bodyPr>
          <a:lstStyle/>
          <a:p>
            <a:pPr algn="r"/>
            <a:r>
              <a:rPr lang="en-US" altLang="ko-KR" sz="1867" dirty="0" err="1">
                <a:solidFill>
                  <a:schemeClr val="bg1"/>
                </a:solidFill>
                <a:cs typeface="Arial" pitchFamily="34" charset="0"/>
              </a:rPr>
              <a:t>Zonghao</a:t>
            </a:r>
            <a:r>
              <a:rPr lang="en-US" altLang="ko-KR" sz="1867" dirty="0">
                <a:solidFill>
                  <a:schemeClr val="bg1"/>
                </a:solidFill>
                <a:cs typeface="Arial" pitchFamily="34" charset="0"/>
              </a:rPr>
              <a:t> Hou, </a:t>
            </a:r>
            <a:r>
              <a:rPr lang="en-US" altLang="ko-KR" sz="1867" dirty="0" err="1">
                <a:solidFill>
                  <a:schemeClr val="bg1"/>
                </a:solidFill>
                <a:cs typeface="Arial" pitchFamily="34" charset="0"/>
              </a:rPr>
              <a:t>Zifan</a:t>
            </a:r>
            <a:r>
              <a:rPr lang="en-US" altLang="ko-KR" sz="1867" dirty="0">
                <a:solidFill>
                  <a:schemeClr val="bg1"/>
                </a:solidFill>
                <a:cs typeface="Arial" pitchFamily="34" charset="0"/>
              </a:rPr>
              <a:t> Ding, Hanke Hu, Tong Li</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75C6D92-4F9D-4200-B7DA-1DF5F2A56A85}"/>
              </a:ext>
            </a:extLst>
          </p:cNvPr>
          <p:cNvSpPr txBox="1"/>
          <p:nvPr/>
        </p:nvSpPr>
        <p:spPr>
          <a:xfrm>
            <a:off x="1748595" y="763565"/>
            <a:ext cx="5566605" cy="64633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196491"/>
                </a:solidFill>
                <a:effectLst/>
                <a:uLnTx/>
                <a:uFillTx/>
                <a:latin typeface="Arial"/>
                <a:cs typeface="Arial" pitchFamily="34" charset="0"/>
              </a:rPr>
              <a:t>Logistic regression result</a:t>
            </a:r>
            <a:endParaRPr kumimoji="0" lang="en-GB" altLang="ko-KR" sz="3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8" name="Trapezoid 13">
            <a:extLst>
              <a:ext uri="{FF2B5EF4-FFF2-40B4-BE49-F238E27FC236}">
                <a16:creationId xmlns:a16="http://schemas.microsoft.com/office/drawing/2014/main" id="{394196DC-4F89-4277-9446-09D841E68302}"/>
              </a:ext>
            </a:extLst>
          </p:cNvPr>
          <p:cNvSpPr/>
          <p:nvPr/>
        </p:nvSpPr>
        <p:spPr>
          <a:xfrm>
            <a:off x="979346" y="862724"/>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 name="TextBox 5">
            <a:extLst>
              <a:ext uri="{FF2B5EF4-FFF2-40B4-BE49-F238E27FC236}">
                <a16:creationId xmlns:a16="http://schemas.microsoft.com/office/drawing/2014/main" id="{0C9587C1-407B-475A-8452-A480705C27A7}"/>
              </a:ext>
            </a:extLst>
          </p:cNvPr>
          <p:cNvSpPr txBox="1"/>
          <p:nvPr/>
        </p:nvSpPr>
        <p:spPr>
          <a:xfrm>
            <a:off x="1055546" y="4898059"/>
            <a:ext cx="65549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Accuracy rate =  (4</a:t>
            </a:r>
            <a:r>
              <a:rPr kumimoji="0" lang="en-US" altLang="zh-CN" sz="1800" b="0" i="0" u="none" strike="noStrike" kern="1200" cap="none" spc="0" normalizeH="0" baseline="0" noProof="0" dirty="0">
                <a:ln>
                  <a:noFill/>
                </a:ln>
                <a:solidFill>
                  <a:prstClr val="black"/>
                </a:solidFill>
                <a:effectLst/>
                <a:uLnTx/>
                <a:uFillTx/>
                <a:latin typeface="Arial"/>
                <a:cs typeface="+mn-cs"/>
              </a:rPr>
              <a:t>83</a:t>
            </a:r>
            <a:r>
              <a:rPr kumimoji="0" lang="en-US" sz="1800" b="0" i="0" u="none" strike="noStrike" kern="1200" cap="none" spc="0" normalizeH="0" baseline="0" noProof="0" dirty="0">
                <a:ln>
                  <a:noFill/>
                </a:ln>
                <a:solidFill>
                  <a:prstClr val="black"/>
                </a:solidFill>
                <a:effectLst/>
                <a:uLnTx/>
                <a:uFillTx/>
                <a:latin typeface="Arial"/>
                <a:cs typeface="+mn-cs"/>
              </a:rPr>
              <a:t>+2</a:t>
            </a:r>
            <a:r>
              <a:rPr kumimoji="0" lang="en-US" altLang="zh-CN" sz="1800" b="0" i="0" u="none" strike="noStrike" kern="1200" cap="none" spc="0" normalizeH="0" baseline="0" noProof="0" dirty="0">
                <a:ln>
                  <a:noFill/>
                </a:ln>
                <a:solidFill>
                  <a:prstClr val="black"/>
                </a:solidFill>
                <a:effectLst/>
                <a:uLnTx/>
                <a:uFillTx/>
                <a:latin typeface="Arial"/>
                <a:cs typeface="+mn-cs"/>
              </a:rPr>
              <a:t>474</a:t>
            </a:r>
            <a:r>
              <a:rPr kumimoji="0" lang="en-US" sz="1800" b="0" i="0" u="none" strike="noStrike" kern="1200" cap="none" spc="0" normalizeH="0" baseline="0" noProof="0" dirty="0">
                <a:ln>
                  <a:noFill/>
                </a:ln>
                <a:solidFill>
                  <a:prstClr val="black"/>
                </a:solidFill>
                <a:effectLst/>
                <a:uLnTx/>
                <a:uFillTx/>
                <a:latin typeface="Arial"/>
                <a:cs typeface="+mn-cs"/>
              </a:rPr>
              <a:t>)/(4</a:t>
            </a:r>
            <a:r>
              <a:rPr kumimoji="0" lang="en-US" altLang="zh-CN" sz="1800" b="0" i="0" u="none" strike="noStrike" kern="1200" cap="none" spc="0" normalizeH="0" baseline="0" noProof="0" dirty="0">
                <a:ln>
                  <a:noFill/>
                </a:ln>
                <a:solidFill>
                  <a:prstClr val="black"/>
                </a:solidFill>
                <a:effectLst/>
                <a:uLnTx/>
                <a:uFillTx/>
                <a:latin typeface="Arial"/>
                <a:cs typeface="+mn-cs"/>
              </a:rPr>
              <a:t>83</a:t>
            </a:r>
            <a:r>
              <a:rPr kumimoji="0" lang="en-US" sz="1800" b="0" i="0" u="none" strike="noStrike" kern="1200" cap="none" spc="0" normalizeH="0" baseline="0" noProof="0" dirty="0">
                <a:ln>
                  <a:noFill/>
                </a:ln>
                <a:solidFill>
                  <a:prstClr val="black"/>
                </a:solidFill>
                <a:effectLst/>
                <a:uLnTx/>
                <a:uFillTx/>
                <a:latin typeface="Arial"/>
                <a:cs typeface="+mn-cs"/>
              </a:rPr>
              <a:t>+</a:t>
            </a:r>
            <a:r>
              <a:rPr kumimoji="0" lang="en-US" altLang="zh-CN" sz="1800" b="0" i="0" u="none" strike="noStrike" kern="1200" cap="none" spc="0" normalizeH="0" baseline="0" noProof="0" dirty="0">
                <a:ln>
                  <a:noFill/>
                </a:ln>
                <a:solidFill>
                  <a:prstClr val="black"/>
                </a:solidFill>
                <a:effectLst/>
                <a:uLnTx/>
                <a:uFillTx/>
                <a:latin typeface="Arial"/>
                <a:cs typeface="+mn-cs"/>
              </a:rPr>
              <a:t>2474</a:t>
            </a:r>
            <a:r>
              <a:rPr kumimoji="0" lang="en-US" sz="1800" b="0" i="0" u="none" strike="noStrike" kern="1200" cap="none" spc="0" normalizeH="0" baseline="0" noProof="0" dirty="0">
                <a:ln>
                  <a:noFill/>
                </a:ln>
                <a:solidFill>
                  <a:prstClr val="black"/>
                </a:solidFill>
                <a:effectLst/>
                <a:uLnTx/>
                <a:uFillTx/>
                <a:latin typeface="Arial"/>
                <a:cs typeface="+mn-cs"/>
              </a:rPr>
              <a:t>+</a:t>
            </a:r>
            <a:r>
              <a:rPr kumimoji="0" lang="en-US" altLang="zh-CN" sz="1800" b="0" i="0" u="none" strike="noStrike" kern="1200" cap="none" spc="0" normalizeH="0" baseline="0" noProof="0" dirty="0">
                <a:ln>
                  <a:noFill/>
                </a:ln>
                <a:solidFill>
                  <a:prstClr val="black"/>
                </a:solidFill>
                <a:effectLst/>
                <a:uLnTx/>
                <a:uFillTx/>
                <a:latin typeface="Arial"/>
                <a:cs typeface="+mn-cs"/>
              </a:rPr>
              <a:t>937</a:t>
            </a:r>
            <a:r>
              <a:rPr kumimoji="0" lang="en-US" sz="1800" b="0" i="0" u="none" strike="noStrike" kern="1200" cap="none" spc="0" normalizeH="0" baseline="0" noProof="0" dirty="0">
                <a:ln>
                  <a:noFill/>
                </a:ln>
                <a:solidFill>
                  <a:prstClr val="black"/>
                </a:solidFill>
                <a:effectLst/>
                <a:uLnTx/>
                <a:uFillTx/>
                <a:latin typeface="Arial"/>
                <a:cs typeface="+mn-cs"/>
              </a:rPr>
              <a:t>+</a:t>
            </a:r>
            <a:r>
              <a:rPr kumimoji="0" lang="en-US" altLang="zh-CN" sz="1800" b="0" i="0" u="none" strike="noStrike" kern="1200" cap="none" spc="0" normalizeH="0" baseline="0" noProof="0" dirty="0">
                <a:ln>
                  <a:noFill/>
                </a:ln>
                <a:solidFill>
                  <a:prstClr val="black"/>
                </a:solidFill>
                <a:effectLst/>
                <a:uLnTx/>
                <a:uFillTx/>
                <a:latin typeface="Arial"/>
                <a:cs typeface="+mn-cs"/>
              </a:rPr>
              <a:t>80</a:t>
            </a:r>
            <a:r>
              <a:rPr kumimoji="0" lang="en-US" sz="1800" b="0" i="0" u="none" strike="noStrike" kern="1200" cap="none" spc="0" normalizeH="0" baseline="0" noProof="0" dirty="0">
                <a:ln>
                  <a:noFill/>
                </a:ln>
                <a:solidFill>
                  <a:prstClr val="black"/>
                </a:solidFill>
                <a:effectLst/>
                <a:uLnTx/>
                <a:uFillTx/>
                <a:latin typeface="Arial"/>
                <a:cs typeface="+mn-cs"/>
              </a:rPr>
              <a:t>) = 7</a:t>
            </a:r>
            <a:r>
              <a:rPr kumimoji="0" lang="en-US" altLang="zh-CN" sz="1800" b="0" i="0" u="none" strike="noStrike" kern="1200" cap="none" spc="0" normalizeH="0" baseline="0" noProof="0" dirty="0">
                <a:ln>
                  <a:noFill/>
                </a:ln>
                <a:solidFill>
                  <a:prstClr val="black"/>
                </a:solidFill>
                <a:effectLst/>
                <a:uLnTx/>
                <a:uFillTx/>
                <a:latin typeface="Arial"/>
                <a:cs typeface="+mn-cs"/>
              </a:rPr>
              <a:t>4.41</a:t>
            </a:r>
            <a:r>
              <a:rPr kumimoji="0" lang="en-US" sz="1800" b="0" i="0" u="none" strike="noStrike" kern="1200" cap="none" spc="0" normalizeH="0" baseline="0" noProof="0" dirty="0">
                <a:ln>
                  <a:noFill/>
                </a:ln>
                <a:solidFill>
                  <a:prstClr val="black"/>
                </a:solidFill>
                <a:effectLst/>
                <a:uLnTx/>
                <a:uFillTx/>
                <a:latin typeface="Arial"/>
                <a:cs typeface="+mn-cs"/>
              </a:rPr>
              <a:t>%</a:t>
            </a:r>
          </a:p>
        </p:txBody>
      </p:sp>
      <p:pic>
        <p:nvPicPr>
          <p:cNvPr id="1027" name="Picture 3">
            <a:extLst>
              <a:ext uri="{FF2B5EF4-FFF2-40B4-BE49-F238E27FC236}">
                <a16:creationId xmlns:a16="http://schemas.microsoft.com/office/drawing/2014/main" id="{DB1EAFC4-A74C-4699-AA2E-2C2B046DE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595" y="2038612"/>
            <a:ext cx="3983968" cy="260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579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3627576" y="488007"/>
            <a:ext cx="5186868" cy="76944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black"/>
                </a:solidFill>
                <a:effectLst/>
                <a:uLnTx/>
                <a:uFillTx/>
                <a:latin typeface="Arial"/>
                <a:cs typeface="Arial" pitchFamily="34" charset="0"/>
              </a:rPr>
              <a:t>Confusion Matrix</a:t>
            </a:r>
          </a:p>
        </p:txBody>
      </p:sp>
      <p:pic>
        <p:nvPicPr>
          <p:cNvPr id="2" name="Picture 1">
            <a:extLst>
              <a:ext uri="{FF2B5EF4-FFF2-40B4-BE49-F238E27FC236}">
                <a16:creationId xmlns:a16="http://schemas.microsoft.com/office/drawing/2014/main" id="{56F6A971-A026-416B-885B-0EBFDFA8A202}"/>
              </a:ext>
            </a:extLst>
          </p:cNvPr>
          <p:cNvPicPr>
            <a:picLocks noChangeAspect="1"/>
          </p:cNvPicPr>
          <p:nvPr/>
        </p:nvPicPr>
        <p:blipFill>
          <a:blip r:embed="rId3"/>
          <a:stretch>
            <a:fillRect/>
          </a:stretch>
        </p:blipFill>
        <p:spPr>
          <a:xfrm>
            <a:off x="2813982" y="1988824"/>
            <a:ext cx="6174963" cy="4259796"/>
          </a:xfrm>
          <a:prstGeom prst="rect">
            <a:avLst/>
          </a:prstGeom>
        </p:spPr>
      </p:pic>
      <p:sp>
        <p:nvSpPr>
          <p:cNvPr id="9" name="Arrow: Up 8">
            <a:extLst>
              <a:ext uri="{FF2B5EF4-FFF2-40B4-BE49-F238E27FC236}">
                <a16:creationId xmlns:a16="http://schemas.microsoft.com/office/drawing/2014/main" id="{6B56D8F2-9417-48C8-AF3A-46FDC0737E9F}"/>
              </a:ext>
            </a:extLst>
          </p:cNvPr>
          <p:cNvSpPr/>
          <p:nvPr/>
        </p:nvSpPr>
        <p:spPr>
          <a:xfrm>
            <a:off x="4449079" y="1988824"/>
            <a:ext cx="319491" cy="15587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5" name="TextBox 14">
            <a:extLst>
              <a:ext uri="{FF2B5EF4-FFF2-40B4-BE49-F238E27FC236}">
                <a16:creationId xmlns:a16="http://schemas.microsoft.com/office/drawing/2014/main" id="{848B6D42-2D97-467C-BF25-20F943058E7A}"/>
              </a:ext>
            </a:extLst>
          </p:cNvPr>
          <p:cNvSpPr txBox="1"/>
          <p:nvPr/>
        </p:nvSpPr>
        <p:spPr>
          <a:xfrm>
            <a:off x="3267452" y="1387626"/>
            <a:ext cx="26289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a:cs typeface="+mn-cs"/>
              </a:rPr>
              <a:t>true positives</a:t>
            </a:r>
          </a:p>
        </p:txBody>
      </p:sp>
      <p:sp>
        <p:nvSpPr>
          <p:cNvPr id="17" name="Arrow: Right 16">
            <a:extLst>
              <a:ext uri="{FF2B5EF4-FFF2-40B4-BE49-F238E27FC236}">
                <a16:creationId xmlns:a16="http://schemas.microsoft.com/office/drawing/2014/main" id="{25E5E97C-A7AB-4739-A01A-8A7F0BB6702B}"/>
              </a:ext>
            </a:extLst>
          </p:cNvPr>
          <p:cNvSpPr/>
          <p:nvPr/>
        </p:nvSpPr>
        <p:spPr>
          <a:xfrm>
            <a:off x="7226017" y="4827846"/>
            <a:ext cx="2200476" cy="330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8" name="TextBox 17">
            <a:extLst>
              <a:ext uri="{FF2B5EF4-FFF2-40B4-BE49-F238E27FC236}">
                <a16:creationId xmlns:a16="http://schemas.microsoft.com/office/drawing/2014/main" id="{AF9C2539-6294-4C08-94D3-D294F8AB051C}"/>
              </a:ext>
            </a:extLst>
          </p:cNvPr>
          <p:cNvSpPr txBox="1"/>
          <p:nvPr/>
        </p:nvSpPr>
        <p:spPr>
          <a:xfrm>
            <a:off x="9503427" y="4703923"/>
            <a:ext cx="26289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a:cs typeface="+mn-cs"/>
              </a:rPr>
              <a:t>true negatives</a:t>
            </a:r>
          </a:p>
        </p:txBody>
      </p:sp>
      <p:sp>
        <p:nvSpPr>
          <p:cNvPr id="19" name="Arrow: Left 18">
            <a:extLst>
              <a:ext uri="{FF2B5EF4-FFF2-40B4-BE49-F238E27FC236}">
                <a16:creationId xmlns:a16="http://schemas.microsoft.com/office/drawing/2014/main" id="{C1391C9C-4A0C-4D73-904C-FCEBD776D610}"/>
              </a:ext>
            </a:extLst>
          </p:cNvPr>
          <p:cNvSpPr/>
          <p:nvPr/>
        </p:nvSpPr>
        <p:spPr>
          <a:xfrm>
            <a:off x="3322210" y="5227143"/>
            <a:ext cx="1784929" cy="330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0" name="TextBox 19">
            <a:extLst>
              <a:ext uri="{FF2B5EF4-FFF2-40B4-BE49-F238E27FC236}">
                <a16:creationId xmlns:a16="http://schemas.microsoft.com/office/drawing/2014/main" id="{70AAEBF1-214B-48D5-9BD0-FD57ABCB77B6}"/>
              </a:ext>
            </a:extLst>
          </p:cNvPr>
          <p:cNvSpPr txBox="1"/>
          <p:nvPr/>
        </p:nvSpPr>
        <p:spPr>
          <a:xfrm>
            <a:off x="486152" y="5147959"/>
            <a:ext cx="27813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a:cs typeface="+mn-cs"/>
              </a:rPr>
              <a:t>false negatives</a:t>
            </a:r>
          </a:p>
        </p:txBody>
      </p:sp>
      <p:sp>
        <p:nvSpPr>
          <p:cNvPr id="21" name="Arrow: Up 20">
            <a:extLst>
              <a:ext uri="{FF2B5EF4-FFF2-40B4-BE49-F238E27FC236}">
                <a16:creationId xmlns:a16="http://schemas.microsoft.com/office/drawing/2014/main" id="{7E20248A-BF80-4D12-89E4-62DF4D811785}"/>
              </a:ext>
            </a:extLst>
          </p:cNvPr>
          <p:cNvSpPr/>
          <p:nvPr/>
        </p:nvSpPr>
        <p:spPr>
          <a:xfrm>
            <a:off x="7495013" y="2054780"/>
            <a:ext cx="319490" cy="14267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2" name="TextBox 21">
            <a:extLst>
              <a:ext uri="{FF2B5EF4-FFF2-40B4-BE49-F238E27FC236}">
                <a16:creationId xmlns:a16="http://schemas.microsoft.com/office/drawing/2014/main" id="{BCCD4CCB-6DCA-45C3-A7E1-552B09F006EE}"/>
              </a:ext>
            </a:extLst>
          </p:cNvPr>
          <p:cNvSpPr txBox="1"/>
          <p:nvPr/>
        </p:nvSpPr>
        <p:spPr>
          <a:xfrm>
            <a:off x="6587858" y="1387626"/>
            <a:ext cx="29155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a:cs typeface="+mn-cs"/>
              </a:rPr>
              <a:t>false positives</a:t>
            </a:r>
          </a:p>
        </p:txBody>
      </p:sp>
      <p:sp>
        <p:nvSpPr>
          <p:cNvPr id="23" name="Rectangle 22">
            <a:extLst>
              <a:ext uri="{FF2B5EF4-FFF2-40B4-BE49-F238E27FC236}">
                <a16:creationId xmlns:a16="http://schemas.microsoft.com/office/drawing/2014/main" id="{DF9394A9-7C98-416B-9175-884686487D5F}"/>
              </a:ext>
            </a:extLst>
          </p:cNvPr>
          <p:cNvSpPr/>
          <p:nvPr/>
        </p:nvSpPr>
        <p:spPr>
          <a:xfrm>
            <a:off x="4841507" y="3214838"/>
            <a:ext cx="1054845" cy="74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5" name="TextBox 24">
            <a:extLst>
              <a:ext uri="{FF2B5EF4-FFF2-40B4-BE49-F238E27FC236}">
                <a16:creationId xmlns:a16="http://schemas.microsoft.com/office/drawing/2014/main" id="{585BD5B4-65AE-44B5-97B9-5ED97F319C20}"/>
              </a:ext>
            </a:extLst>
          </p:cNvPr>
          <p:cNvSpPr txBox="1"/>
          <p:nvPr/>
        </p:nvSpPr>
        <p:spPr>
          <a:xfrm>
            <a:off x="4873102" y="3214838"/>
            <a:ext cx="8731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cs typeface="+mn-cs"/>
              </a:rPr>
              <a:t>483</a:t>
            </a:r>
          </a:p>
        </p:txBody>
      </p:sp>
      <p:sp>
        <p:nvSpPr>
          <p:cNvPr id="26" name="TextBox 25">
            <a:extLst>
              <a:ext uri="{FF2B5EF4-FFF2-40B4-BE49-F238E27FC236}">
                <a16:creationId xmlns:a16="http://schemas.microsoft.com/office/drawing/2014/main" id="{98F11FB9-9443-45AB-A9AE-780407F88DD4}"/>
              </a:ext>
            </a:extLst>
          </p:cNvPr>
          <p:cNvSpPr txBox="1"/>
          <p:nvPr/>
        </p:nvSpPr>
        <p:spPr>
          <a:xfrm>
            <a:off x="4914608" y="4703923"/>
            <a:ext cx="6806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cs typeface="+mn-cs"/>
              </a:rPr>
              <a:t>80</a:t>
            </a:r>
          </a:p>
        </p:txBody>
      </p:sp>
      <p:sp>
        <p:nvSpPr>
          <p:cNvPr id="27" name="TextBox 26">
            <a:extLst>
              <a:ext uri="{FF2B5EF4-FFF2-40B4-BE49-F238E27FC236}">
                <a16:creationId xmlns:a16="http://schemas.microsoft.com/office/drawing/2014/main" id="{50F3446F-D68A-4C41-A065-FFBA13932F4B}"/>
              </a:ext>
            </a:extLst>
          </p:cNvPr>
          <p:cNvSpPr txBox="1"/>
          <p:nvPr/>
        </p:nvSpPr>
        <p:spPr>
          <a:xfrm>
            <a:off x="6493380" y="4753296"/>
            <a:ext cx="7987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a:cs typeface="+mn-cs"/>
              </a:rPr>
              <a:t>2474</a:t>
            </a:r>
          </a:p>
        </p:txBody>
      </p:sp>
      <p:sp>
        <p:nvSpPr>
          <p:cNvPr id="28" name="TextBox 27">
            <a:extLst>
              <a:ext uri="{FF2B5EF4-FFF2-40B4-BE49-F238E27FC236}">
                <a16:creationId xmlns:a16="http://schemas.microsoft.com/office/drawing/2014/main" id="{DE8AE249-9423-4086-ABE7-0D138AE43CF3}"/>
              </a:ext>
            </a:extLst>
          </p:cNvPr>
          <p:cNvSpPr txBox="1"/>
          <p:nvPr/>
        </p:nvSpPr>
        <p:spPr>
          <a:xfrm>
            <a:off x="6628761" y="3214838"/>
            <a:ext cx="9352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cs typeface="+mn-cs"/>
              </a:rPr>
              <a:t>937</a:t>
            </a:r>
          </a:p>
        </p:txBody>
      </p:sp>
    </p:spTree>
    <p:extLst>
      <p:ext uri="{BB962C8B-B14F-4D97-AF65-F5344CB8AC3E}">
        <p14:creationId xmlns:p14="http://schemas.microsoft.com/office/powerpoint/2010/main" val="303806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7" grpId="0" animBg="1"/>
      <p:bldP spid="18" grpId="0"/>
      <p:bldP spid="19" grpId="0" animBg="1"/>
      <p:bldP spid="20" grpId="0"/>
      <p:bldP spid="21"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D74D2-7EBD-470B-ACEA-1C3EC259748C}"/>
              </a:ext>
            </a:extLst>
          </p:cNvPr>
          <p:cNvPicPr>
            <a:picLocks noChangeAspect="1"/>
          </p:cNvPicPr>
          <p:nvPr/>
        </p:nvPicPr>
        <p:blipFill>
          <a:blip r:embed="rId2"/>
          <a:stretch>
            <a:fillRect/>
          </a:stretch>
        </p:blipFill>
        <p:spPr>
          <a:xfrm>
            <a:off x="7943911" y="1848878"/>
            <a:ext cx="3749365" cy="2645893"/>
          </a:xfrm>
          <a:prstGeom prst="rect">
            <a:avLst/>
          </a:prstGeom>
        </p:spPr>
      </p:pic>
      <p:pic>
        <p:nvPicPr>
          <p:cNvPr id="5" name="Picture 4">
            <a:extLst>
              <a:ext uri="{FF2B5EF4-FFF2-40B4-BE49-F238E27FC236}">
                <a16:creationId xmlns:a16="http://schemas.microsoft.com/office/drawing/2014/main" id="{5F18E360-ACEA-480A-8346-D01A9E4C65D5}"/>
              </a:ext>
            </a:extLst>
          </p:cNvPr>
          <p:cNvPicPr>
            <a:picLocks noChangeAspect="1"/>
          </p:cNvPicPr>
          <p:nvPr/>
        </p:nvPicPr>
        <p:blipFill>
          <a:blip r:embed="rId3"/>
          <a:stretch>
            <a:fillRect/>
          </a:stretch>
        </p:blipFill>
        <p:spPr>
          <a:xfrm>
            <a:off x="529656" y="1299102"/>
            <a:ext cx="6174963" cy="4259796"/>
          </a:xfrm>
          <a:prstGeom prst="rect">
            <a:avLst/>
          </a:prstGeom>
        </p:spPr>
      </p:pic>
      <p:sp>
        <p:nvSpPr>
          <p:cNvPr id="6" name="Arrow: Up 5">
            <a:extLst>
              <a:ext uri="{FF2B5EF4-FFF2-40B4-BE49-F238E27FC236}">
                <a16:creationId xmlns:a16="http://schemas.microsoft.com/office/drawing/2014/main" id="{32A0285E-599F-4D5B-8E82-16B8E0835775}"/>
              </a:ext>
            </a:extLst>
          </p:cNvPr>
          <p:cNvSpPr/>
          <p:nvPr/>
        </p:nvSpPr>
        <p:spPr>
          <a:xfrm>
            <a:off x="2164753" y="1299102"/>
            <a:ext cx="319491" cy="15587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TextBox 6">
            <a:extLst>
              <a:ext uri="{FF2B5EF4-FFF2-40B4-BE49-F238E27FC236}">
                <a16:creationId xmlns:a16="http://schemas.microsoft.com/office/drawing/2014/main" id="{3A582BDF-83D7-487E-B3CE-60553D70FBFC}"/>
              </a:ext>
            </a:extLst>
          </p:cNvPr>
          <p:cNvSpPr txBox="1"/>
          <p:nvPr/>
        </p:nvSpPr>
        <p:spPr>
          <a:xfrm>
            <a:off x="2040401" y="718187"/>
            <a:ext cx="7041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a:cs typeface="+mn-cs"/>
              </a:rPr>
              <a:t>TP</a:t>
            </a:r>
            <a:endParaRPr kumimoji="0" lang="en-US" sz="2800" b="1" i="0" u="none" strike="noStrike" kern="1200" cap="none" spc="0" normalizeH="0" baseline="0" noProof="0" dirty="0">
              <a:ln>
                <a:noFill/>
              </a:ln>
              <a:solidFill>
                <a:prstClr val="black"/>
              </a:solidFill>
              <a:effectLst/>
              <a:uLnTx/>
              <a:uFillTx/>
              <a:latin typeface="Arial"/>
              <a:cs typeface="+mn-cs"/>
            </a:endParaRPr>
          </a:p>
        </p:txBody>
      </p:sp>
      <p:sp>
        <p:nvSpPr>
          <p:cNvPr id="8" name="Arrow: Right 7">
            <a:extLst>
              <a:ext uri="{FF2B5EF4-FFF2-40B4-BE49-F238E27FC236}">
                <a16:creationId xmlns:a16="http://schemas.microsoft.com/office/drawing/2014/main" id="{0A9EFEE8-3857-4065-ABAA-B82C0A27D01D}"/>
              </a:ext>
            </a:extLst>
          </p:cNvPr>
          <p:cNvSpPr/>
          <p:nvPr/>
        </p:nvSpPr>
        <p:spPr>
          <a:xfrm>
            <a:off x="4941691" y="4138124"/>
            <a:ext cx="2200476" cy="330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 name="TextBox 8">
            <a:extLst>
              <a:ext uri="{FF2B5EF4-FFF2-40B4-BE49-F238E27FC236}">
                <a16:creationId xmlns:a16="http://schemas.microsoft.com/office/drawing/2014/main" id="{D94DEF1E-445B-4B61-8A55-3BC30758E6F9}"/>
              </a:ext>
            </a:extLst>
          </p:cNvPr>
          <p:cNvSpPr txBox="1"/>
          <p:nvPr/>
        </p:nvSpPr>
        <p:spPr>
          <a:xfrm>
            <a:off x="7067009" y="4041767"/>
            <a:ext cx="26289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a:cs typeface="+mn-cs"/>
              </a:rPr>
              <a:t>TN</a:t>
            </a:r>
            <a:endParaRPr kumimoji="0" lang="en-US" sz="2800" b="1" i="0" u="none" strike="noStrike" kern="1200" cap="none" spc="0" normalizeH="0" baseline="0" noProof="0" dirty="0">
              <a:ln>
                <a:noFill/>
              </a:ln>
              <a:solidFill>
                <a:prstClr val="black"/>
              </a:solidFill>
              <a:effectLst/>
              <a:uLnTx/>
              <a:uFillTx/>
              <a:latin typeface="Arial"/>
              <a:cs typeface="+mn-cs"/>
            </a:endParaRPr>
          </a:p>
        </p:txBody>
      </p:sp>
      <p:sp>
        <p:nvSpPr>
          <p:cNvPr id="10" name="Arrow: Left 9">
            <a:extLst>
              <a:ext uri="{FF2B5EF4-FFF2-40B4-BE49-F238E27FC236}">
                <a16:creationId xmlns:a16="http://schemas.microsoft.com/office/drawing/2014/main" id="{4512F99E-8052-4F98-BAEF-7CE3601F4058}"/>
              </a:ext>
            </a:extLst>
          </p:cNvPr>
          <p:cNvSpPr/>
          <p:nvPr/>
        </p:nvSpPr>
        <p:spPr>
          <a:xfrm>
            <a:off x="1037884" y="4537421"/>
            <a:ext cx="1784929" cy="3305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2A6FEC94-AFCC-4F7D-B3E0-45A10444FA55}"/>
              </a:ext>
            </a:extLst>
          </p:cNvPr>
          <p:cNvSpPr txBox="1"/>
          <p:nvPr/>
        </p:nvSpPr>
        <p:spPr>
          <a:xfrm>
            <a:off x="498724" y="4441064"/>
            <a:ext cx="129885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a:cs typeface="+mn-cs"/>
              </a:rPr>
              <a:t>FN</a:t>
            </a:r>
            <a:endParaRPr kumimoji="0" lang="en-US" sz="2800" b="1" i="0" u="none" strike="noStrike" kern="1200" cap="none" spc="0" normalizeH="0" baseline="0" noProof="0" dirty="0">
              <a:ln>
                <a:noFill/>
              </a:ln>
              <a:solidFill>
                <a:prstClr val="black"/>
              </a:solidFill>
              <a:effectLst/>
              <a:uLnTx/>
              <a:uFillTx/>
              <a:latin typeface="Arial"/>
              <a:cs typeface="+mn-cs"/>
            </a:endParaRPr>
          </a:p>
        </p:txBody>
      </p:sp>
      <p:sp>
        <p:nvSpPr>
          <p:cNvPr id="12" name="Arrow: Up 11">
            <a:extLst>
              <a:ext uri="{FF2B5EF4-FFF2-40B4-BE49-F238E27FC236}">
                <a16:creationId xmlns:a16="http://schemas.microsoft.com/office/drawing/2014/main" id="{FC9EB9DF-7034-44C0-BA93-9A6E43048DC4}"/>
              </a:ext>
            </a:extLst>
          </p:cNvPr>
          <p:cNvSpPr/>
          <p:nvPr/>
        </p:nvSpPr>
        <p:spPr>
          <a:xfrm>
            <a:off x="5210687" y="1365058"/>
            <a:ext cx="319490" cy="14267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3" name="TextBox 12">
            <a:extLst>
              <a:ext uri="{FF2B5EF4-FFF2-40B4-BE49-F238E27FC236}">
                <a16:creationId xmlns:a16="http://schemas.microsoft.com/office/drawing/2014/main" id="{136E0BC3-53E7-49BF-AA7E-69BB37BAB45E}"/>
              </a:ext>
            </a:extLst>
          </p:cNvPr>
          <p:cNvSpPr txBox="1"/>
          <p:nvPr/>
        </p:nvSpPr>
        <p:spPr>
          <a:xfrm>
            <a:off x="5018304" y="736893"/>
            <a:ext cx="7042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a:cs typeface="+mn-cs"/>
              </a:rPr>
              <a:t>FP</a:t>
            </a:r>
            <a:endParaRPr kumimoji="0" lang="en-US" sz="2800" b="1" i="0" u="none" strike="noStrike" kern="1200" cap="none" spc="0" normalizeH="0" baseline="0" noProof="0" dirty="0">
              <a:ln>
                <a:noFill/>
              </a:ln>
              <a:solidFill>
                <a:prstClr val="black"/>
              </a:solidFill>
              <a:effectLst/>
              <a:uLnTx/>
              <a:uFillTx/>
              <a:latin typeface="Arial"/>
              <a:cs typeface="+mn-cs"/>
            </a:endParaRPr>
          </a:p>
        </p:txBody>
      </p:sp>
      <p:sp>
        <p:nvSpPr>
          <p:cNvPr id="14" name="Rectangle 13">
            <a:extLst>
              <a:ext uri="{FF2B5EF4-FFF2-40B4-BE49-F238E27FC236}">
                <a16:creationId xmlns:a16="http://schemas.microsoft.com/office/drawing/2014/main" id="{26CA00BF-EE04-4934-A539-E9555F0F5E8C}"/>
              </a:ext>
            </a:extLst>
          </p:cNvPr>
          <p:cNvSpPr/>
          <p:nvPr/>
        </p:nvSpPr>
        <p:spPr>
          <a:xfrm>
            <a:off x="2557181" y="2525116"/>
            <a:ext cx="1054845" cy="74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5" name="TextBox 14">
            <a:extLst>
              <a:ext uri="{FF2B5EF4-FFF2-40B4-BE49-F238E27FC236}">
                <a16:creationId xmlns:a16="http://schemas.microsoft.com/office/drawing/2014/main" id="{7856E9FF-A34B-4DED-A529-84BE6BE83FAD}"/>
              </a:ext>
            </a:extLst>
          </p:cNvPr>
          <p:cNvSpPr txBox="1"/>
          <p:nvPr/>
        </p:nvSpPr>
        <p:spPr>
          <a:xfrm>
            <a:off x="2588776" y="2525116"/>
            <a:ext cx="8731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cs typeface="+mn-cs"/>
              </a:rPr>
              <a:t>483</a:t>
            </a:r>
          </a:p>
        </p:txBody>
      </p:sp>
      <p:sp>
        <p:nvSpPr>
          <p:cNvPr id="16" name="TextBox 15">
            <a:extLst>
              <a:ext uri="{FF2B5EF4-FFF2-40B4-BE49-F238E27FC236}">
                <a16:creationId xmlns:a16="http://schemas.microsoft.com/office/drawing/2014/main" id="{E6562EE3-3174-422D-8AAA-F51DC265E683}"/>
              </a:ext>
            </a:extLst>
          </p:cNvPr>
          <p:cNvSpPr txBox="1"/>
          <p:nvPr/>
        </p:nvSpPr>
        <p:spPr>
          <a:xfrm>
            <a:off x="2630282" y="4014201"/>
            <a:ext cx="6806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cs typeface="+mn-cs"/>
              </a:rPr>
              <a:t>80</a:t>
            </a:r>
          </a:p>
        </p:txBody>
      </p:sp>
      <p:sp>
        <p:nvSpPr>
          <p:cNvPr id="17" name="TextBox 16">
            <a:extLst>
              <a:ext uri="{FF2B5EF4-FFF2-40B4-BE49-F238E27FC236}">
                <a16:creationId xmlns:a16="http://schemas.microsoft.com/office/drawing/2014/main" id="{75B027AE-43AC-486F-90BC-E831A56563B5}"/>
              </a:ext>
            </a:extLst>
          </p:cNvPr>
          <p:cNvSpPr txBox="1"/>
          <p:nvPr/>
        </p:nvSpPr>
        <p:spPr>
          <a:xfrm>
            <a:off x="4209054" y="4063574"/>
            <a:ext cx="7987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a:cs typeface="+mn-cs"/>
              </a:rPr>
              <a:t>2474</a:t>
            </a:r>
          </a:p>
        </p:txBody>
      </p:sp>
      <p:sp>
        <p:nvSpPr>
          <p:cNvPr id="18" name="TextBox 17">
            <a:extLst>
              <a:ext uri="{FF2B5EF4-FFF2-40B4-BE49-F238E27FC236}">
                <a16:creationId xmlns:a16="http://schemas.microsoft.com/office/drawing/2014/main" id="{D0BA19F3-C748-4ED4-B722-B875EA7A3202}"/>
              </a:ext>
            </a:extLst>
          </p:cNvPr>
          <p:cNvSpPr txBox="1"/>
          <p:nvPr/>
        </p:nvSpPr>
        <p:spPr>
          <a:xfrm>
            <a:off x="4344435" y="2525116"/>
            <a:ext cx="9352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a:cs typeface="+mn-cs"/>
              </a:rPr>
              <a:t>937</a:t>
            </a:r>
          </a:p>
        </p:txBody>
      </p:sp>
    </p:spTree>
    <p:extLst>
      <p:ext uri="{BB962C8B-B14F-4D97-AF65-F5344CB8AC3E}">
        <p14:creationId xmlns:p14="http://schemas.microsoft.com/office/powerpoint/2010/main" val="69446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460100-5D67-4A62-86AE-1F7C9AAC748F}"/>
              </a:ext>
            </a:extLst>
          </p:cNvPr>
          <p:cNvGrpSpPr/>
          <p:nvPr/>
        </p:nvGrpSpPr>
        <p:grpSpPr>
          <a:xfrm>
            <a:off x="1117789" y="1449827"/>
            <a:ext cx="8325102" cy="4262507"/>
            <a:chOff x="154499" y="1364383"/>
            <a:chExt cx="8325102" cy="4262507"/>
          </a:xfrm>
        </p:grpSpPr>
        <p:sp>
          <p:nvSpPr>
            <p:cNvPr id="72" name="矩形: 圆角 71">
              <a:extLst>
                <a:ext uri="{FF2B5EF4-FFF2-40B4-BE49-F238E27FC236}">
                  <a16:creationId xmlns:a16="http://schemas.microsoft.com/office/drawing/2014/main" id="{3B570A2D-2C75-489A-B17D-3BC2C00DD4EA}"/>
                </a:ext>
              </a:extLst>
            </p:cNvPr>
            <p:cNvSpPr/>
            <p:nvPr/>
          </p:nvSpPr>
          <p:spPr>
            <a:xfrm>
              <a:off x="2662445" y="2527724"/>
              <a:ext cx="2128899" cy="72424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Roommates at Home?</a:t>
              </a:r>
            </a:p>
          </p:txBody>
        </p:sp>
        <p:sp>
          <p:nvSpPr>
            <p:cNvPr id="73" name="矩形: 圆角 72">
              <a:extLst>
                <a:ext uri="{FF2B5EF4-FFF2-40B4-BE49-F238E27FC236}">
                  <a16:creationId xmlns:a16="http://schemas.microsoft.com/office/drawing/2014/main" id="{27874DDA-A815-410C-9474-0DCEED236AA2}"/>
                </a:ext>
              </a:extLst>
            </p:cNvPr>
            <p:cNvSpPr/>
            <p:nvPr/>
          </p:nvSpPr>
          <p:spPr>
            <a:xfrm>
              <a:off x="4446487" y="1364383"/>
              <a:ext cx="2128899" cy="72424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Food at Home?</a:t>
              </a:r>
            </a:p>
          </p:txBody>
        </p:sp>
        <p:sp>
          <p:nvSpPr>
            <p:cNvPr id="74" name="矩形: 圆角 73">
              <a:extLst>
                <a:ext uri="{FF2B5EF4-FFF2-40B4-BE49-F238E27FC236}">
                  <a16:creationId xmlns:a16="http://schemas.microsoft.com/office/drawing/2014/main" id="{4563D9CA-9460-4AB1-AE33-C42BAFE08881}"/>
                </a:ext>
              </a:extLst>
            </p:cNvPr>
            <p:cNvSpPr/>
            <p:nvPr/>
          </p:nvSpPr>
          <p:spPr>
            <a:xfrm>
              <a:off x="3168149" y="4902643"/>
              <a:ext cx="2128899" cy="72424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Do it!</a:t>
              </a:r>
            </a:p>
          </p:txBody>
        </p:sp>
        <p:sp>
          <p:nvSpPr>
            <p:cNvPr id="75" name="矩形: 圆角 74">
              <a:extLst>
                <a:ext uri="{FF2B5EF4-FFF2-40B4-BE49-F238E27FC236}">
                  <a16:creationId xmlns:a16="http://schemas.microsoft.com/office/drawing/2014/main" id="{78AA8FDD-2FD7-4DF7-A317-E7122C2531E6}"/>
                </a:ext>
              </a:extLst>
            </p:cNvPr>
            <p:cNvSpPr/>
            <p:nvPr/>
          </p:nvSpPr>
          <p:spPr>
            <a:xfrm>
              <a:off x="1225994" y="3691065"/>
              <a:ext cx="2128899" cy="72424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Have classes this afternoon?</a:t>
              </a:r>
            </a:p>
          </p:txBody>
        </p:sp>
        <p:sp>
          <p:nvSpPr>
            <p:cNvPr id="76" name="矩形: 圆角 75">
              <a:extLst>
                <a:ext uri="{FF2B5EF4-FFF2-40B4-BE49-F238E27FC236}">
                  <a16:creationId xmlns:a16="http://schemas.microsoft.com/office/drawing/2014/main" id="{46E6EFE9-6E23-4396-9887-F2A9EC630963}"/>
                </a:ext>
              </a:extLst>
            </p:cNvPr>
            <p:cNvSpPr/>
            <p:nvPr/>
          </p:nvSpPr>
          <p:spPr>
            <a:xfrm>
              <a:off x="6350702" y="2509688"/>
              <a:ext cx="2128899" cy="72424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Out for lunch</a:t>
              </a:r>
            </a:p>
          </p:txBody>
        </p:sp>
        <p:sp>
          <p:nvSpPr>
            <p:cNvPr id="78" name="矩形: 圆角 77">
              <a:extLst>
                <a:ext uri="{FF2B5EF4-FFF2-40B4-BE49-F238E27FC236}">
                  <a16:creationId xmlns:a16="http://schemas.microsoft.com/office/drawing/2014/main" id="{F698A6D9-2AA6-4B41-B436-2AB1631F493D}"/>
                </a:ext>
              </a:extLst>
            </p:cNvPr>
            <p:cNvSpPr/>
            <p:nvPr/>
          </p:nvSpPr>
          <p:spPr>
            <a:xfrm>
              <a:off x="4093736" y="3691065"/>
              <a:ext cx="2128899" cy="72424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Want cooking now?</a:t>
              </a:r>
            </a:p>
          </p:txBody>
        </p:sp>
        <p:sp>
          <p:nvSpPr>
            <p:cNvPr id="81" name="矩形: 圆角 80">
              <a:extLst>
                <a:ext uri="{FF2B5EF4-FFF2-40B4-BE49-F238E27FC236}">
                  <a16:creationId xmlns:a16="http://schemas.microsoft.com/office/drawing/2014/main" id="{212FDF78-F055-42B4-879F-A5D85358F056}"/>
                </a:ext>
              </a:extLst>
            </p:cNvPr>
            <p:cNvSpPr/>
            <p:nvPr/>
          </p:nvSpPr>
          <p:spPr>
            <a:xfrm>
              <a:off x="154499" y="4876322"/>
              <a:ext cx="2128899" cy="72424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Out for lunch</a:t>
              </a:r>
            </a:p>
          </p:txBody>
        </p:sp>
        <p:sp>
          <p:nvSpPr>
            <p:cNvPr id="82" name="矩形: 圆角 81">
              <a:extLst>
                <a:ext uri="{FF2B5EF4-FFF2-40B4-BE49-F238E27FC236}">
                  <a16:creationId xmlns:a16="http://schemas.microsoft.com/office/drawing/2014/main" id="{72761943-FB74-48E4-A3CD-652F619E28E5}"/>
                </a:ext>
              </a:extLst>
            </p:cNvPr>
            <p:cNvSpPr/>
            <p:nvPr/>
          </p:nvSpPr>
          <p:spPr>
            <a:xfrm>
              <a:off x="6350701" y="4862774"/>
              <a:ext cx="2128899" cy="72424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Out for lunch</a:t>
              </a:r>
            </a:p>
          </p:txBody>
        </p:sp>
        <p:cxnSp>
          <p:nvCxnSpPr>
            <p:cNvPr id="86" name="直接箭头连接符 85">
              <a:extLst>
                <a:ext uri="{FF2B5EF4-FFF2-40B4-BE49-F238E27FC236}">
                  <a16:creationId xmlns:a16="http://schemas.microsoft.com/office/drawing/2014/main" id="{27B9E35C-3697-4CE8-8370-4AA188C798E0}"/>
                </a:ext>
              </a:extLst>
            </p:cNvPr>
            <p:cNvCxnSpPr>
              <a:cxnSpLocks/>
            </p:cNvCxnSpPr>
            <p:nvPr/>
          </p:nvCxnSpPr>
          <p:spPr>
            <a:xfrm flipH="1">
              <a:off x="3935882" y="2088630"/>
              <a:ext cx="970960" cy="4390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9" name="文本框 88">
              <a:extLst>
                <a:ext uri="{FF2B5EF4-FFF2-40B4-BE49-F238E27FC236}">
                  <a16:creationId xmlns:a16="http://schemas.microsoft.com/office/drawing/2014/main" id="{64DD62ED-C129-4FCF-9DA6-AA40BA2C8894}"/>
                </a:ext>
              </a:extLst>
            </p:cNvPr>
            <p:cNvSpPr txBox="1"/>
            <p:nvPr/>
          </p:nvSpPr>
          <p:spPr>
            <a:xfrm>
              <a:off x="3999381" y="2015176"/>
              <a:ext cx="561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Yes</a:t>
              </a:r>
            </a:p>
          </p:txBody>
        </p:sp>
        <p:cxnSp>
          <p:nvCxnSpPr>
            <p:cNvPr id="90" name="直接箭头连接符 89">
              <a:extLst>
                <a:ext uri="{FF2B5EF4-FFF2-40B4-BE49-F238E27FC236}">
                  <a16:creationId xmlns:a16="http://schemas.microsoft.com/office/drawing/2014/main" id="{3FE85EC2-6E53-41D3-BBF2-B264F589AB2A}"/>
                </a:ext>
              </a:extLst>
            </p:cNvPr>
            <p:cNvCxnSpPr>
              <a:cxnSpLocks/>
              <a:endCxn id="76" idx="0"/>
            </p:cNvCxnSpPr>
            <p:nvPr/>
          </p:nvCxnSpPr>
          <p:spPr>
            <a:xfrm>
              <a:off x="6501531" y="2088630"/>
              <a:ext cx="913621" cy="4210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直接箭头连接符 91">
              <a:extLst>
                <a:ext uri="{FF2B5EF4-FFF2-40B4-BE49-F238E27FC236}">
                  <a16:creationId xmlns:a16="http://schemas.microsoft.com/office/drawing/2014/main" id="{9468D95F-88F1-4C06-BED8-78B1DA833394}"/>
                </a:ext>
              </a:extLst>
            </p:cNvPr>
            <p:cNvCxnSpPr>
              <a:cxnSpLocks/>
            </p:cNvCxnSpPr>
            <p:nvPr/>
          </p:nvCxnSpPr>
          <p:spPr>
            <a:xfrm flipH="1">
              <a:off x="2267875" y="3262059"/>
              <a:ext cx="970960" cy="4390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6AE9AB0B-9C8D-401C-A241-613E43EDFFB0}"/>
                </a:ext>
              </a:extLst>
            </p:cNvPr>
            <p:cNvSpPr txBox="1"/>
            <p:nvPr/>
          </p:nvSpPr>
          <p:spPr>
            <a:xfrm>
              <a:off x="2331374" y="3188605"/>
              <a:ext cx="561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Yes</a:t>
              </a:r>
            </a:p>
          </p:txBody>
        </p:sp>
        <p:cxnSp>
          <p:nvCxnSpPr>
            <p:cNvPr id="94" name="直接箭头连接符 93">
              <a:extLst>
                <a:ext uri="{FF2B5EF4-FFF2-40B4-BE49-F238E27FC236}">
                  <a16:creationId xmlns:a16="http://schemas.microsoft.com/office/drawing/2014/main" id="{BFE8D24D-0D22-49A5-9081-F08C88AD63BA}"/>
                </a:ext>
              </a:extLst>
            </p:cNvPr>
            <p:cNvCxnSpPr>
              <a:cxnSpLocks/>
            </p:cNvCxnSpPr>
            <p:nvPr/>
          </p:nvCxnSpPr>
          <p:spPr>
            <a:xfrm flipH="1">
              <a:off x="1218949" y="4437228"/>
              <a:ext cx="970960" cy="4390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 name="文本框 94">
              <a:extLst>
                <a:ext uri="{FF2B5EF4-FFF2-40B4-BE49-F238E27FC236}">
                  <a16:creationId xmlns:a16="http://schemas.microsoft.com/office/drawing/2014/main" id="{D523ED85-7992-4016-A533-3123FC59230F}"/>
                </a:ext>
              </a:extLst>
            </p:cNvPr>
            <p:cNvSpPr txBox="1"/>
            <p:nvPr/>
          </p:nvSpPr>
          <p:spPr>
            <a:xfrm>
              <a:off x="1282448" y="4363774"/>
              <a:ext cx="561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Yes</a:t>
              </a:r>
            </a:p>
          </p:txBody>
        </p:sp>
        <p:sp>
          <p:nvSpPr>
            <p:cNvPr id="96" name="文本框 95">
              <a:extLst>
                <a:ext uri="{FF2B5EF4-FFF2-40B4-BE49-F238E27FC236}">
                  <a16:creationId xmlns:a16="http://schemas.microsoft.com/office/drawing/2014/main" id="{CD1959B1-6D28-4624-85AE-7778AE9E1780}"/>
                </a:ext>
              </a:extLst>
            </p:cNvPr>
            <p:cNvSpPr txBox="1"/>
            <p:nvPr/>
          </p:nvSpPr>
          <p:spPr>
            <a:xfrm>
              <a:off x="6782683" y="1977090"/>
              <a:ext cx="4796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No</a:t>
              </a:r>
            </a:p>
          </p:txBody>
        </p:sp>
        <p:cxnSp>
          <p:nvCxnSpPr>
            <p:cNvPr id="97" name="直接箭头连接符 96">
              <a:extLst>
                <a:ext uri="{FF2B5EF4-FFF2-40B4-BE49-F238E27FC236}">
                  <a16:creationId xmlns:a16="http://schemas.microsoft.com/office/drawing/2014/main" id="{2D9BE7CF-89C1-4F98-AC6E-69EFA0D61E13}"/>
                </a:ext>
              </a:extLst>
            </p:cNvPr>
            <p:cNvCxnSpPr>
              <a:cxnSpLocks/>
            </p:cNvCxnSpPr>
            <p:nvPr/>
          </p:nvCxnSpPr>
          <p:spPr>
            <a:xfrm>
              <a:off x="4241767" y="3278037"/>
              <a:ext cx="913621" cy="4210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文本框 97">
              <a:extLst>
                <a:ext uri="{FF2B5EF4-FFF2-40B4-BE49-F238E27FC236}">
                  <a16:creationId xmlns:a16="http://schemas.microsoft.com/office/drawing/2014/main" id="{F28CFD2A-8146-42B1-83FA-2236E39E4EAB}"/>
                </a:ext>
              </a:extLst>
            </p:cNvPr>
            <p:cNvSpPr txBox="1"/>
            <p:nvPr/>
          </p:nvSpPr>
          <p:spPr>
            <a:xfrm>
              <a:off x="4522919" y="3166497"/>
              <a:ext cx="4796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No</a:t>
              </a:r>
            </a:p>
          </p:txBody>
        </p:sp>
        <p:cxnSp>
          <p:nvCxnSpPr>
            <p:cNvPr id="99" name="直接箭头连接符 98">
              <a:extLst>
                <a:ext uri="{FF2B5EF4-FFF2-40B4-BE49-F238E27FC236}">
                  <a16:creationId xmlns:a16="http://schemas.microsoft.com/office/drawing/2014/main" id="{C2C3771A-0147-4FB0-8D7C-2F54216D3C00}"/>
                </a:ext>
              </a:extLst>
            </p:cNvPr>
            <p:cNvCxnSpPr>
              <a:cxnSpLocks/>
            </p:cNvCxnSpPr>
            <p:nvPr/>
          </p:nvCxnSpPr>
          <p:spPr>
            <a:xfrm>
              <a:off x="5941483" y="4428514"/>
              <a:ext cx="913621" cy="4210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 name="文本框 99">
              <a:extLst>
                <a:ext uri="{FF2B5EF4-FFF2-40B4-BE49-F238E27FC236}">
                  <a16:creationId xmlns:a16="http://schemas.microsoft.com/office/drawing/2014/main" id="{BAB5C67A-034A-4C8B-970A-73A769D411B7}"/>
                </a:ext>
              </a:extLst>
            </p:cNvPr>
            <p:cNvSpPr txBox="1"/>
            <p:nvPr/>
          </p:nvSpPr>
          <p:spPr>
            <a:xfrm>
              <a:off x="6222635" y="4316974"/>
              <a:ext cx="4796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No</a:t>
              </a:r>
            </a:p>
          </p:txBody>
        </p:sp>
        <p:cxnSp>
          <p:nvCxnSpPr>
            <p:cNvPr id="101" name="直接箭头连接符 100">
              <a:extLst>
                <a:ext uri="{FF2B5EF4-FFF2-40B4-BE49-F238E27FC236}">
                  <a16:creationId xmlns:a16="http://schemas.microsoft.com/office/drawing/2014/main" id="{BD4A69EA-0F44-4AAA-8F53-FAADFFC23053}"/>
                </a:ext>
              </a:extLst>
            </p:cNvPr>
            <p:cNvCxnSpPr>
              <a:cxnSpLocks/>
              <a:endCxn id="74" idx="0"/>
            </p:cNvCxnSpPr>
            <p:nvPr/>
          </p:nvCxnSpPr>
          <p:spPr>
            <a:xfrm flipH="1">
              <a:off x="4232599" y="4401712"/>
              <a:ext cx="814116" cy="5009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 name="文本框 102">
              <a:extLst>
                <a:ext uri="{FF2B5EF4-FFF2-40B4-BE49-F238E27FC236}">
                  <a16:creationId xmlns:a16="http://schemas.microsoft.com/office/drawing/2014/main" id="{FDAA1CC1-E68F-4577-8DB3-CF5C4688AF1D}"/>
                </a:ext>
              </a:extLst>
            </p:cNvPr>
            <p:cNvSpPr txBox="1"/>
            <p:nvPr/>
          </p:nvSpPr>
          <p:spPr>
            <a:xfrm>
              <a:off x="4017958" y="4408103"/>
              <a:ext cx="5610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Yes</a:t>
              </a:r>
            </a:p>
          </p:txBody>
        </p:sp>
        <p:cxnSp>
          <p:nvCxnSpPr>
            <p:cNvPr id="105" name="直接箭头连接符 104">
              <a:extLst>
                <a:ext uri="{FF2B5EF4-FFF2-40B4-BE49-F238E27FC236}">
                  <a16:creationId xmlns:a16="http://schemas.microsoft.com/office/drawing/2014/main" id="{BE5785C0-12DF-4587-B566-7217944528B2}"/>
                </a:ext>
              </a:extLst>
            </p:cNvPr>
            <p:cNvCxnSpPr>
              <a:cxnSpLocks/>
            </p:cNvCxnSpPr>
            <p:nvPr/>
          </p:nvCxnSpPr>
          <p:spPr>
            <a:xfrm>
              <a:off x="2844868" y="4458782"/>
              <a:ext cx="913621" cy="4210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6" name="文本框 105">
              <a:extLst>
                <a:ext uri="{FF2B5EF4-FFF2-40B4-BE49-F238E27FC236}">
                  <a16:creationId xmlns:a16="http://schemas.microsoft.com/office/drawing/2014/main" id="{2BB6715E-8557-4BA9-B3EC-7031C9F9467F}"/>
                </a:ext>
              </a:extLst>
            </p:cNvPr>
            <p:cNvSpPr txBox="1"/>
            <p:nvPr/>
          </p:nvSpPr>
          <p:spPr>
            <a:xfrm>
              <a:off x="3126020" y="4347242"/>
              <a:ext cx="4796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cs typeface="+mn-cs"/>
                </a:rPr>
                <a:t>No</a:t>
              </a:r>
            </a:p>
          </p:txBody>
        </p:sp>
      </p:grpSp>
      <p:pic>
        <p:nvPicPr>
          <p:cNvPr id="1026" name="Picture 2" descr="Tree PNG Clip Art Best WEB Clipart_pics">
            <a:extLst>
              <a:ext uri="{FF2B5EF4-FFF2-40B4-BE49-F238E27FC236}">
                <a16:creationId xmlns:a16="http://schemas.microsoft.com/office/drawing/2014/main" id="{5ECAA934-ACDA-4840-A793-E1571B8E6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205" y="443060"/>
            <a:ext cx="4614189" cy="5907912"/>
          </a:xfrm>
          <a:prstGeom prst="rect">
            <a:avLst/>
          </a:prstGeom>
          <a:noFill/>
          <a:extLst>
            <a:ext uri="{909E8E84-426E-40DD-AFC4-6F175D3DCCD1}">
              <a14:hiddenFill xmlns:a14="http://schemas.microsoft.com/office/drawing/2010/main">
                <a:solidFill>
                  <a:srgbClr val="FFFFFF"/>
                </a:solidFill>
              </a14:hiddenFill>
            </a:ext>
          </a:extLst>
        </p:spPr>
      </p:pic>
      <p:sp>
        <p:nvSpPr>
          <p:cNvPr id="121" name="文本占位符 4">
            <a:extLst>
              <a:ext uri="{FF2B5EF4-FFF2-40B4-BE49-F238E27FC236}">
                <a16:creationId xmlns:a16="http://schemas.microsoft.com/office/drawing/2014/main" id="{13910205-EDF1-4F15-810D-B89F783C7ED6}"/>
              </a:ext>
            </a:extLst>
          </p:cNvPr>
          <p:cNvSpPr>
            <a:spLocks noGrp="1"/>
          </p:cNvSpPr>
          <p:nvPr>
            <p:ph type="body" sz="quarter" idx="10"/>
          </p:nvPr>
        </p:nvSpPr>
        <p:spPr>
          <a:xfrm>
            <a:off x="-3347606" y="417221"/>
            <a:ext cx="11573197" cy="724247"/>
          </a:xfrm>
        </p:spPr>
        <p:txBody>
          <a:bodyPr/>
          <a:lstStyle/>
          <a:p>
            <a:r>
              <a:rPr lang="en-US" dirty="0"/>
              <a:t>Decision Tree</a:t>
            </a:r>
          </a:p>
        </p:txBody>
      </p:sp>
      <p:sp>
        <p:nvSpPr>
          <p:cNvPr id="2" name="TextBox 1">
            <a:extLst>
              <a:ext uri="{FF2B5EF4-FFF2-40B4-BE49-F238E27FC236}">
                <a16:creationId xmlns:a16="http://schemas.microsoft.com/office/drawing/2014/main" id="{2A118F3C-D5BB-4D44-8C43-C60C7B10DBE5}"/>
              </a:ext>
            </a:extLst>
          </p:cNvPr>
          <p:cNvSpPr txBox="1"/>
          <p:nvPr/>
        </p:nvSpPr>
        <p:spPr>
          <a:xfrm>
            <a:off x="7538676" y="1567835"/>
            <a:ext cx="3376245" cy="400110"/>
          </a:xfrm>
          <a:prstGeom prst="rect">
            <a:avLst/>
          </a:prstGeom>
          <a:noFill/>
        </p:spPr>
        <p:txBody>
          <a:bodyPr wrap="none" rtlCol="0">
            <a:spAutoFit/>
          </a:bodyPr>
          <a:lstStyle/>
          <a:p>
            <a:r>
              <a:rPr lang="en-US" altLang="zh-CN" sz="2000" dirty="0"/>
              <a:t>Should I cook lunch myself?</a:t>
            </a:r>
            <a:endParaRPr lang="zh-CN" altLang="en-US" sz="2000" dirty="0"/>
          </a:p>
        </p:txBody>
      </p:sp>
    </p:spTree>
    <p:extLst>
      <p:ext uri="{BB962C8B-B14F-4D97-AF65-F5344CB8AC3E}">
        <p14:creationId xmlns:p14="http://schemas.microsoft.com/office/powerpoint/2010/main" val="34990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 presetClass="exit" presetSubtype="0" fill="hold" nodeType="withEffect">
                                  <p:stCondLst>
                                    <p:cond delay="0"/>
                                  </p:stCondLst>
                                  <p:childTnLst>
                                    <p:set>
                                      <p:cBhvr>
                                        <p:cTn id="9" dur="1" fill="hold">
                                          <p:stCondLst>
                                            <p:cond delay="0"/>
                                          </p:stCondLst>
                                        </p:cTn>
                                        <p:tgtEl>
                                          <p:spTgt spid="1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B742690-E473-4474-BD50-28100D7E49DB}"/>
              </a:ext>
            </a:extLst>
          </p:cNvPr>
          <p:cNvGrpSpPr/>
          <p:nvPr/>
        </p:nvGrpSpPr>
        <p:grpSpPr>
          <a:xfrm>
            <a:off x="170333" y="322927"/>
            <a:ext cx="10856894" cy="5841224"/>
            <a:chOff x="170333" y="322927"/>
            <a:chExt cx="10856894" cy="5841224"/>
          </a:xfrm>
        </p:grpSpPr>
        <p:pic>
          <p:nvPicPr>
            <p:cNvPr id="45" name="Picture 2" descr="Tree PNG Clip Art Best WEB Clipart_pics">
              <a:extLst>
                <a:ext uri="{FF2B5EF4-FFF2-40B4-BE49-F238E27FC236}">
                  <a16:creationId xmlns:a16="http://schemas.microsoft.com/office/drawing/2014/main" id="{BF5766FE-D10E-489C-AA27-0D6A0F16A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019" y="322927"/>
              <a:ext cx="4183791" cy="535684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Tree PNG Clip Art Best WEB Clipart_pics">
              <a:extLst>
                <a:ext uri="{FF2B5EF4-FFF2-40B4-BE49-F238E27FC236}">
                  <a16:creationId xmlns:a16="http://schemas.microsoft.com/office/drawing/2014/main" id="{6BB92E99-B25B-4E35-BD77-B348FB4D1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449" y="322927"/>
              <a:ext cx="4183791" cy="53568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Tree PNG Clip Art Best WEB Clipart_pics">
              <a:extLst>
                <a:ext uri="{FF2B5EF4-FFF2-40B4-BE49-F238E27FC236}">
                  <a16:creationId xmlns:a16="http://schemas.microsoft.com/office/drawing/2014/main" id="{6D2897C5-8803-4D96-856B-F6A393BDB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6097" y="322927"/>
              <a:ext cx="4491130" cy="57503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Tree PNG Clip Art Best WEB Clipart_pics">
              <a:extLst>
                <a:ext uri="{FF2B5EF4-FFF2-40B4-BE49-F238E27FC236}">
                  <a16:creationId xmlns:a16="http://schemas.microsoft.com/office/drawing/2014/main" id="{24729DD6-5430-4414-A2D1-AC53FA48F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3" y="629881"/>
              <a:ext cx="4322368" cy="553427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Tree PNG Clip Art Best WEB Clipart_pics">
            <a:extLst>
              <a:ext uri="{FF2B5EF4-FFF2-40B4-BE49-F238E27FC236}">
                <a16:creationId xmlns:a16="http://schemas.microsoft.com/office/drawing/2014/main" id="{5ECAA934-ACDA-4840-A793-E1571B8E6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205" y="443060"/>
            <a:ext cx="4614189" cy="590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8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34E2F05-A23F-4763-8247-C9FFB223570C}"/>
              </a:ext>
            </a:extLst>
          </p:cNvPr>
          <p:cNvGrpSpPr/>
          <p:nvPr/>
        </p:nvGrpSpPr>
        <p:grpSpPr>
          <a:xfrm>
            <a:off x="170333" y="322927"/>
            <a:ext cx="10856894" cy="6028045"/>
            <a:chOff x="170333" y="322927"/>
            <a:chExt cx="10856894" cy="6028045"/>
          </a:xfrm>
        </p:grpSpPr>
        <p:grpSp>
          <p:nvGrpSpPr>
            <p:cNvPr id="2" name="组合 1">
              <a:extLst>
                <a:ext uri="{FF2B5EF4-FFF2-40B4-BE49-F238E27FC236}">
                  <a16:creationId xmlns:a16="http://schemas.microsoft.com/office/drawing/2014/main" id="{1B742690-E473-4474-BD50-28100D7E49DB}"/>
                </a:ext>
              </a:extLst>
            </p:cNvPr>
            <p:cNvGrpSpPr/>
            <p:nvPr/>
          </p:nvGrpSpPr>
          <p:grpSpPr>
            <a:xfrm>
              <a:off x="170333" y="322927"/>
              <a:ext cx="10856894" cy="5841224"/>
              <a:chOff x="170333" y="322927"/>
              <a:chExt cx="10856894" cy="5841224"/>
            </a:xfrm>
          </p:grpSpPr>
          <p:pic>
            <p:nvPicPr>
              <p:cNvPr id="45" name="Picture 2" descr="Tree PNG Clip Art Best WEB Clipart_pics">
                <a:extLst>
                  <a:ext uri="{FF2B5EF4-FFF2-40B4-BE49-F238E27FC236}">
                    <a16:creationId xmlns:a16="http://schemas.microsoft.com/office/drawing/2014/main" id="{BF5766FE-D10E-489C-AA27-0D6A0F16A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019" y="322927"/>
                <a:ext cx="4183791" cy="535684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Tree PNG Clip Art Best WEB Clipart_pics">
                <a:extLst>
                  <a:ext uri="{FF2B5EF4-FFF2-40B4-BE49-F238E27FC236}">
                    <a16:creationId xmlns:a16="http://schemas.microsoft.com/office/drawing/2014/main" id="{6BB92E99-B25B-4E35-BD77-B348FB4D1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449" y="322927"/>
                <a:ext cx="4183791" cy="53568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Tree PNG Clip Art Best WEB Clipart_pics">
                <a:extLst>
                  <a:ext uri="{FF2B5EF4-FFF2-40B4-BE49-F238E27FC236}">
                    <a16:creationId xmlns:a16="http://schemas.microsoft.com/office/drawing/2014/main" id="{6D2897C5-8803-4D96-856B-F6A393BDB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6097" y="322927"/>
                <a:ext cx="4491130" cy="57503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Tree PNG Clip Art Best WEB Clipart_pics">
                <a:extLst>
                  <a:ext uri="{FF2B5EF4-FFF2-40B4-BE49-F238E27FC236}">
                    <a16:creationId xmlns:a16="http://schemas.microsoft.com/office/drawing/2014/main" id="{24729DD6-5430-4414-A2D1-AC53FA48F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3" y="629881"/>
                <a:ext cx="4322368" cy="553427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Tree PNG Clip Art Best WEB Clipart_pics">
              <a:extLst>
                <a:ext uri="{FF2B5EF4-FFF2-40B4-BE49-F238E27FC236}">
                  <a16:creationId xmlns:a16="http://schemas.microsoft.com/office/drawing/2014/main" id="{5ECAA934-ACDA-4840-A793-E1571B8E6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205" y="443060"/>
              <a:ext cx="4614189" cy="5907912"/>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文本占位符 4">
            <a:extLst>
              <a:ext uri="{FF2B5EF4-FFF2-40B4-BE49-F238E27FC236}">
                <a16:creationId xmlns:a16="http://schemas.microsoft.com/office/drawing/2014/main" id="{8C093D31-5053-40AB-88EA-608565CF3894}"/>
              </a:ext>
            </a:extLst>
          </p:cNvPr>
          <p:cNvSpPr>
            <a:spLocks noGrp="1"/>
          </p:cNvSpPr>
          <p:nvPr>
            <p:ph type="body" sz="quarter" idx="10"/>
          </p:nvPr>
        </p:nvSpPr>
        <p:spPr>
          <a:xfrm>
            <a:off x="-2582394" y="422599"/>
            <a:ext cx="11573197" cy="724247"/>
          </a:xfrm>
        </p:spPr>
        <p:txBody>
          <a:bodyPr/>
          <a:lstStyle/>
          <a:p>
            <a:r>
              <a:rPr lang="en-US" dirty="0"/>
              <a:t>Random Forest</a:t>
            </a:r>
          </a:p>
        </p:txBody>
      </p:sp>
      <p:cxnSp>
        <p:nvCxnSpPr>
          <p:cNvPr id="8" name="直接箭头连接符 7">
            <a:extLst>
              <a:ext uri="{FF2B5EF4-FFF2-40B4-BE49-F238E27FC236}">
                <a16:creationId xmlns:a16="http://schemas.microsoft.com/office/drawing/2014/main" id="{F0A3B353-BFAF-4598-A600-47907D8AAE2A}"/>
              </a:ext>
            </a:extLst>
          </p:cNvPr>
          <p:cNvCxnSpPr/>
          <p:nvPr/>
        </p:nvCxnSpPr>
        <p:spPr>
          <a:xfrm>
            <a:off x="1461155" y="1055802"/>
            <a:ext cx="0" cy="2875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连接符: 肘形 16">
            <a:extLst>
              <a:ext uri="{FF2B5EF4-FFF2-40B4-BE49-F238E27FC236}">
                <a16:creationId xmlns:a16="http://schemas.microsoft.com/office/drawing/2014/main" id="{BC64B16A-439E-453F-A371-A9BC72BA8E8B}"/>
              </a:ext>
            </a:extLst>
          </p:cNvPr>
          <p:cNvCxnSpPr>
            <a:cxnSpLocks/>
          </p:cNvCxnSpPr>
          <p:nvPr/>
        </p:nvCxnSpPr>
        <p:spPr>
          <a:xfrm>
            <a:off x="1461155" y="2666495"/>
            <a:ext cx="7072319" cy="1410969"/>
          </a:xfrm>
          <a:prstGeom prst="bentConnector3">
            <a:avLst>
              <a:gd name="adj1" fmla="val 87823"/>
            </a:avLst>
          </a:prstGeom>
        </p:spPr>
        <p:style>
          <a:lnRef idx="3">
            <a:schemeClr val="dk1"/>
          </a:lnRef>
          <a:fillRef idx="0">
            <a:schemeClr val="dk1"/>
          </a:fillRef>
          <a:effectRef idx="2">
            <a:schemeClr val="dk1"/>
          </a:effectRef>
          <a:fontRef idx="minor">
            <a:schemeClr val="tx1"/>
          </a:fontRef>
        </p:style>
      </p:cxnSp>
      <p:sp>
        <p:nvSpPr>
          <p:cNvPr id="32" name="Rounded Rectangle 8">
            <a:extLst>
              <a:ext uri="{FF2B5EF4-FFF2-40B4-BE49-F238E27FC236}">
                <a16:creationId xmlns:a16="http://schemas.microsoft.com/office/drawing/2014/main" id="{C029430F-992C-4AEE-892B-E1AAFA0BBB5D}"/>
              </a:ext>
            </a:extLst>
          </p:cNvPr>
          <p:cNvSpPr/>
          <p:nvPr/>
        </p:nvSpPr>
        <p:spPr>
          <a:xfrm>
            <a:off x="705761" y="3197766"/>
            <a:ext cx="1898916" cy="10869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Arial"/>
                <a:cs typeface="+mn-cs"/>
              </a:rPr>
              <a:t>Random Features</a:t>
            </a:r>
            <a:endParaRPr kumimoji="0" lang="ko-KR" altLang="en-US" sz="2000" b="0" i="0" u="none" strike="noStrike" kern="1200" cap="none" spc="0" normalizeH="0" baseline="0" noProof="0" dirty="0">
              <a:ln>
                <a:noFill/>
              </a:ln>
              <a:solidFill>
                <a:prstClr val="white"/>
              </a:solidFill>
              <a:effectLst/>
              <a:uLnTx/>
              <a:uFillTx/>
              <a:latin typeface="Arial"/>
              <a:cs typeface="+mn-cs"/>
            </a:endParaRPr>
          </a:p>
        </p:txBody>
      </p:sp>
      <p:sp>
        <p:nvSpPr>
          <p:cNvPr id="33" name="Rounded Rectangle 8">
            <a:extLst>
              <a:ext uri="{FF2B5EF4-FFF2-40B4-BE49-F238E27FC236}">
                <a16:creationId xmlns:a16="http://schemas.microsoft.com/office/drawing/2014/main" id="{3483F82D-6E1F-4499-AFC5-70437E5E54FA}"/>
              </a:ext>
            </a:extLst>
          </p:cNvPr>
          <p:cNvSpPr/>
          <p:nvPr/>
        </p:nvSpPr>
        <p:spPr>
          <a:xfrm>
            <a:off x="6665796" y="3248145"/>
            <a:ext cx="1898916" cy="10869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white"/>
                </a:solidFill>
                <a:effectLst/>
                <a:uLnTx/>
                <a:uFillTx/>
                <a:latin typeface="Arial"/>
                <a:cs typeface="+mn-cs"/>
              </a:rPr>
              <a:t>Random Training Data</a:t>
            </a:r>
            <a:endParaRPr kumimoji="0" lang="ko-KR" altLang="en-US" sz="2000" b="0" i="0" u="none" strike="noStrike" kern="1200" cap="none" spc="0" normalizeH="0" baseline="0" noProof="0" dirty="0">
              <a:ln>
                <a:noFill/>
              </a:ln>
              <a:solidFill>
                <a:prstClr val="white"/>
              </a:solidFill>
              <a:effectLst/>
              <a:uLnTx/>
              <a:uFillTx/>
              <a:latin typeface="Arial"/>
              <a:cs typeface="+mn-cs"/>
            </a:endParaRPr>
          </a:p>
        </p:txBody>
      </p:sp>
      <p:sp>
        <p:nvSpPr>
          <p:cNvPr id="14" name="Rectangle 13">
            <a:extLst>
              <a:ext uri="{FF2B5EF4-FFF2-40B4-BE49-F238E27FC236}">
                <a16:creationId xmlns:a16="http://schemas.microsoft.com/office/drawing/2014/main" id="{A64F194E-2933-4EF6-B81D-A015F260011F}"/>
              </a:ext>
            </a:extLst>
          </p:cNvPr>
          <p:cNvSpPr/>
          <p:nvPr/>
        </p:nvSpPr>
        <p:spPr>
          <a:xfrm>
            <a:off x="4148661" y="5186057"/>
            <a:ext cx="1199853" cy="460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Vote</a:t>
            </a:r>
            <a:endParaRPr lang="zh-CN" altLang="en-US" dirty="0"/>
          </a:p>
        </p:txBody>
      </p:sp>
      <p:cxnSp>
        <p:nvCxnSpPr>
          <p:cNvPr id="16" name="Straight Connector 15">
            <a:extLst>
              <a:ext uri="{FF2B5EF4-FFF2-40B4-BE49-F238E27FC236}">
                <a16:creationId xmlns:a16="http://schemas.microsoft.com/office/drawing/2014/main" id="{912F9C68-B441-44E6-8481-29F5D4A5A97D}"/>
              </a:ext>
            </a:extLst>
          </p:cNvPr>
          <p:cNvCxnSpPr/>
          <p:nvPr/>
        </p:nvCxnSpPr>
        <p:spPr>
          <a:xfrm>
            <a:off x="2556348" y="4182911"/>
            <a:ext cx="1612538" cy="1030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39EE2B-5356-413E-A966-85BD3A6D3877}"/>
              </a:ext>
            </a:extLst>
          </p:cNvPr>
          <p:cNvCxnSpPr/>
          <p:nvPr/>
        </p:nvCxnSpPr>
        <p:spPr>
          <a:xfrm flipV="1">
            <a:off x="5363688" y="4363348"/>
            <a:ext cx="1623966" cy="8611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98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800" fill="hold"/>
                                        <p:tgtEl>
                                          <p:spTgt spid="3"/>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占位符 36">
            <a:extLst>
              <a:ext uri="{FF2B5EF4-FFF2-40B4-BE49-F238E27FC236}">
                <a16:creationId xmlns:a16="http://schemas.microsoft.com/office/drawing/2014/main" id="{6491EADA-4D46-42B6-9384-B5BEFFCBAF04}"/>
              </a:ext>
            </a:extLst>
          </p:cNvPr>
          <p:cNvSpPr>
            <a:spLocks noGrp="1"/>
          </p:cNvSpPr>
          <p:nvPr>
            <p:ph type="body" sz="quarter" idx="10"/>
          </p:nvPr>
        </p:nvSpPr>
        <p:spPr>
          <a:xfrm>
            <a:off x="78432" y="502216"/>
            <a:ext cx="11573197" cy="724247"/>
          </a:xfrm>
        </p:spPr>
        <p:txBody>
          <a:bodyPr/>
          <a:lstStyle/>
          <a:p>
            <a:r>
              <a:rPr lang="en-US" dirty="0" err="1"/>
              <a:t>Adaboost</a:t>
            </a:r>
            <a:endParaRPr lang="en-US" dirty="0"/>
          </a:p>
        </p:txBody>
      </p: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5711B54D-0AF4-431C-9AED-FB3B138F38D9}"/>
                  </a:ext>
                </a:extLst>
              </p:cNvPr>
              <p:cNvSpPr/>
              <p:nvPr/>
            </p:nvSpPr>
            <p:spPr>
              <a:xfrm>
                <a:off x="1156355" y="2818543"/>
                <a:ext cx="2479249" cy="923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cs typeface="+mn-cs"/>
                  </a:rPr>
                  <a:t>Initialize </a:t>
                </a:r>
                <a:r>
                  <a:rPr kumimoji="0" lang="en-US" altLang="zh-CN" sz="1800" b="0" i="0" u="none" strike="noStrike" kern="1200" cap="none" spc="0" normalizeH="0" baseline="0" noProof="0" dirty="0">
                    <a:ln>
                      <a:noFill/>
                    </a:ln>
                    <a:solidFill>
                      <a:prstClr val="white"/>
                    </a:solidFill>
                    <a:effectLst/>
                    <a:uLnTx/>
                    <a:uFillTx/>
                    <a:latin typeface="Arial"/>
                    <a:cs typeface="+mn-cs"/>
                  </a:rPr>
                  <a:t>Weights </a:t>
                </a:r>
                <a14:m>
                  <m:oMath xmlns:m="http://schemas.openxmlformats.org/officeDocument/2006/math">
                    <m:sSub>
                      <m:sSub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𝑢</m:t>
                        </m:r>
                      </m:e>
                      <m:sub>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0</m:t>
                        </m:r>
                      </m:sub>
                    </m:sSub>
                  </m:oMath>
                </a14:m>
                <a:endParaRPr kumimoji="0" lang="en-US" sz="1800" b="0" i="0" u="none" strike="noStrike" kern="1200" cap="none" spc="0" normalizeH="0" baseline="0" noProof="0" dirty="0">
                  <a:ln>
                    <a:noFill/>
                  </a:ln>
                  <a:solidFill>
                    <a:prstClr val="white"/>
                  </a:solidFill>
                  <a:effectLst/>
                  <a:uLnTx/>
                  <a:uFillTx/>
                  <a:latin typeface="Arial"/>
                  <a:cs typeface="+mn-cs"/>
                </a:endParaRPr>
              </a:p>
            </p:txBody>
          </p:sp>
        </mc:Choice>
        <mc:Fallback xmlns="">
          <p:sp>
            <p:nvSpPr>
              <p:cNvPr id="40" name="矩形 39">
                <a:extLst>
                  <a:ext uri="{FF2B5EF4-FFF2-40B4-BE49-F238E27FC236}">
                    <a16:creationId xmlns:a16="http://schemas.microsoft.com/office/drawing/2014/main" id="{5711B54D-0AF4-431C-9AED-FB3B138F38D9}"/>
                  </a:ext>
                </a:extLst>
              </p:cNvPr>
              <p:cNvSpPr>
                <a:spLocks noRot="1" noChangeAspect="1" noMove="1" noResize="1" noEditPoints="1" noAdjustHandles="1" noChangeArrowheads="1" noChangeShapeType="1" noTextEdit="1"/>
              </p:cNvSpPr>
              <p:nvPr/>
            </p:nvSpPr>
            <p:spPr>
              <a:xfrm>
                <a:off x="1156355" y="2818543"/>
                <a:ext cx="2479249" cy="923387"/>
              </a:xfrm>
              <a:prstGeom prst="rect">
                <a:avLst/>
              </a:prstGeom>
              <a:blipFill>
                <a:blip r:embed="rId2"/>
                <a:stretch>
                  <a:fillRect/>
                </a:stretch>
              </a:blipFill>
            </p:spPr>
            <p:txBody>
              <a:bodyPr/>
              <a:lstStyle/>
              <a:p>
                <a:r>
                  <a:rPr lang="en-US">
                    <a:noFill/>
                  </a:rPr>
                  <a:t> </a:t>
                </a:r>
              </a:p>
            </p:txBody>
          </p:sp>
        </mc:Fallback>
      </mc:AlternateContent>
      <p:pic>
        <p:nvPicPr>
          <p:cNvPr id="41" name="图片 40">
            <a:extLst>
              <a:ext uri="{FF2B5EF4-FFF2-40B4-BE49-F238E27FC236}">
                <a16:creationId xmlns:a16="http://schemas.microsoft.com/office/drawing/2014/main" id="{88CD6A44-94F8-49CD-874E-FF7958154DB6}"/>
              </a:ext>
            </a:extLst>
          </p:cNvPr>
          <p:cNvPicPr>
            <a:picLocks noChangeAspect="1"/>
          </p:cNvPicPr>
          <p:nvPr/>
        </p:nvPicPr>
        <p:blipFill>
          <a:blip r:embed="rId3"/>
          <a:stretch>
            <a:fillRect/>
          </a:stretch>
        </p:blipFill>
        <p:spPr>
          <a:xfrm>
            <a:off x="1998485" y="4780044"/>
            <a:ext cx="5279010" cy="1020608"/>
          </a:xfrm>
          <a:prstGeom prst="rect">
            <a:avLst/>
          </a:prstGeom>
        </p:spPr>
      </p:pic>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90DFB5B2-181B-4C58-AC78-12A992517ABA}"/>
                  </a:ext>
                </a:extLst>
              </p:cNvPr>
              <p:cNvSpPr/>
              <p:nvPr/>
            </p:nvSpPr>
            <p:spPr>
              <a:xfrm>
                <a:off x="4383464" y="3626704"/>
                <a:ext cx="2479249" cy="103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a:cs typeface="+mn-cs"/>
                  </a:rPr>
                  <a:t>Weak Classifier </a:t>
                </a:r>
                <a14:m>
                  <m:oMath xmlns:m="http://schemas.openxmlformats.org/officeDocument/2006/math">
                    <m:sSub>
                      <m:sSub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𝐻</m:t>
                        </m:r>
                      </m:e>
                      <m:sub>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𝑖</m:t>
                        </m:r>
                      </m:sub>
                    </m:sSub>
                  </m:oMath>
                </a14:m>
                <a:r>
                  <a:rPr kumimoji="0" lang="en-US" altLang="zh-CN" sz="1800" b="0" i="0" u="none" strike="noStrike" kern="1200" cap="none" spc="0" normalizeH="0" baseline="0" noProof="0" dirty="0">
                    <a:ln>
                      <a:noFill/>
                    </a:ln>
                    <a:solidFill>
                      <a:prstClr val="white"/>
                    </a:solidFill>
                    <a:effectLst/>
                    <a:uLnTx/>
                    <a:uFillTx/>
                    <a:latin typeface="Arial"/>
                    <a:cs typeface="+mn-cs"/>
                  </a:rPr>
                  <a:t> </a:t>
                </a:r>
                <a:endParaRPr kumimoji="0" lang="en-US" sz="1800" b="0" i="0" u="none" strike="noStrike" kern="1200" cap="none" spc="0" normalizeH="0" baseline="0" noProof="0" dirty="0">
                  <a:ln>
                    <a:noFill/>
                  </a:ln>
                  <a:solidFill>
                    <a:prstClr val="white"/>
                  </a:solidFill>
                  <a:effectLst/>
                  <a:uLnTx/>
                  <a:uFillTx/>
                  <a:latin typeface="Arial"/>
                  <a:cs typeface="+mn-cs"/>
                </a:endParaRPr>
              </a:p>
            </p:txBody>
          </p:sp>
        </mc:Choice>
        <mc:Fallback xmlns="">
          <p:sp>
            <p:nvSpPr>
              <p:cNvPr id="100" name="矩形 99">
                <a:extLst>
                  <a:ext uri="{FF2B5EF4-FFF2-40B4-BE49-F238E27FC236}">
                    <a16:creationId xmlns:a16="http://schemas.microsoft.com/office/drawing/2014/main" id="{90DFB5B2-181B-4C58-AC78-12A992517ABA}"/>
                  </a:ext>
                </a:extLst>
              </p:cNvPr>
              <p:cNvSpPr>
                <a:spLocks noRot="1" noChangeAspect="1" noMove="1" noResize="1" noEditPoints="1" noAdjustHandles="1" noChangeArrowheads="1" noChangeShapeType="1" noTextEdit="1"/>
              </p:cNvSpPr>
              <p:nvPr/>
            </p:nvSpPr>
            <p:spPr>
              <a:xfrm>
                <a:off x="4383464" y="3626704"/>
                <a:ext cx="2479249" cy="10356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矩形 100">
                <a:extLst>
                  <a:ext uri="{FF2B5EF4-FFF2-40B4-BE49-F238E27FC236}">
                    <a16:creationId xmlns:a16="http://schemas.microsoft.com/office/drawing/2014/main" id="{8FC0A75C-F3FD-4336-8C25-7A66B8FD45C6}"/>
                  </a:ext>
                </a:extLst>
              </p:cNvPr>
              <p:cNvSpPr/>
              <p:nvPr/>
            </p:nvSpPr>
            <p:spPr>
              <a:xfrm>
                <a:off x="4383464" y="2107643"/>
                <a:ext cx="2479249" cy="1020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a:cs typeface="+mn-cs"/>
                  </a:rPr>
                  <a:t>Update Weights </a:t>
                </a:r>
                <a14:m>
                  <m:oMath xmlns:m="http://schemas.openxmlformats.org/officeDocument/2006/math">
                    <m:sSub>
                      <m:sSub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𝑢</m:t>
                        </m:r>
                      </m:e>
                      <m:sub>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𝑡</m:t>
                        </m:r>
                      </m:sub>
                    </m:sSub>
                  </m:oMath>
                </a14:m>
                <a:endParaRPr kumimoji="0" lang="en-US" sz="1800" b="0" i="0" u="none" strike="noStrike" kern="1200" cap="none" spc="0" normalizeH="0" baseline="0" noProof="0" dirty="0">
                  <a:ln>
                    <a:noFill/>
                  </a:ln>
                  <a:solidFill>
                    <a:prstClr val="white"/>
                  </a:solidFill>
                  <a:effectLst/>
                  <a:uLnTx/>
                  <a:uFillTx/>
                  <a:latin typeface="Arial"/>
                  <a:cs typeface="+mn-cs"/>
                </a:endParaRPr>
              </a:p>
            </p:txBody>
          </p:sp>
        </mc:Choice>
        <mc:Fallback xmlns="">
          <p:sp>
            <p:nvSpPr>
              <p:cNvPr id="101" name="矩形 100">
                <a:extLst>
                  <a:ext uri="{FF2B5EF4-FFF2-40B4-BE49-F238E27FC236}">
                    <a16:creationId xmlns:a16="http://schemas.microsoft.com/office/drawing/2014/main" id="{8FC0A75C-F3FD-4336-8C25-7A66B8FD45C6}"/>
                  </a:ext>
                </a:extLst>
              </p:cNvPr>
              <p:cNvSpPr>
                <a:spLocks noRot="1" noChangeAspect="1" noMove="1" noResize="1" noEditPoints="1" noAdjustHandles="1" noChangeArrowheads="1" noChangeShapeType="1" noTextEdit="1"/>
              </p:cNvSpPr>
              <p:nvPr/>
            </p:nvSpPr>
            <p:spPr>
              <a:xfrm>
                <a:off x="4383464" y="2107643"/>
                <a:ext cx="2479249" cy="102060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矩形 101">
                <a:extLst>
                  <a:ext uri="{FF2B5EF4-FFF2-40B4-BE49-F238E27FC236}">
                    <a16:creationId xmlns:a16="http://schemas.microsoft.com/office/drawing/2014/main" id="{3A2C80DC-4B76-40CC-A826-5266DCF870D7}"/>
                  </a:ext>
                </a:extLst>
              </p:cNvPr>
              <p:cNvSpPr/>
              <p:nvPr/>
            </p:nvSpPr>
            <p:spPr>
              <a:xfrm>
                <a:off x="7887093" y="2617948"/>
                <a:ext cx="2677211" cy="1121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rial"/>
                    <a:cs typeface="+mn-cs"/>
                  </a:rPr>
                  <a:t>Strong Classifier </a:t>
                </a:r>
                <a14:m>
                  <m:oMath xmlns:m="http://schemas.openxmlformats.org/officeDocument/2006/math">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𝐶</m:t>
                    </m:r>
                  </m:oMath>
                </a14:m>
                <a:endParaRPr kumimoji="0" lang="en-US" sz="1800" b="0" i="0" u="none" strike="noStrike" kern="1200" cap="none" spc="0" normalizeH="0" baseline="0" noProof="0" dirty="0">
                  <a:ln>
                    <a:noFill/>
                  </a:ln>
                  <a:solidFill>
                    <a:prstClr val="white"/>
                  </a:solidFill>
                  <a:effectLst/>
                  <a:uLnTx/>
                  <a:uFillTx/>
                  <a:latin typeface="Arial"/>
                  <a:cs typeface="+mn-cs"/>
                </a:endParaRPr>
              </a:p>
            </p:txBody>
          </p:sp>
        </mc:Choice>
        <mc:Fallback xmlns="">
          <p:sp>
            <p:nvSpPr>
              <p:cNvPr id="102" name="矩形 101">
                <a:extLst>
                  <a:ext uri="{FF2B5EF4-FFF2-40B4-BE49-F238E27FC236}">
                    <a16:creationId xmlns:a16="http://schemas.microsoft.com/office/drawing/2014/main" id="{3A2C80DC-4B76-40CC-A826-5266DCF870D7}"/>
                  </a:ext>
                </a:extLst>
              </p:cNvPr>
              <p:cNvSpPr>
                <a:spLocks noRot="1" noChangeAspect="1" noMove="1" noResize="1" noEditPoints="1" noAdjustHandles="1" noChangeArrowheads="1" noChangeShapeType="1" noTextEdit="1"/>
              </p:cNvSpPr>
              <p:nvPr/>
            </p:nvSpPr>
            <p:spPr>
              <a:xfrm>
                <a:off x="7887093" y="2617948"/>
                <a:ext cx="2677211" cy="1121006"/>
              </a:xfrm>
              <a:prstGeom prst="rect">
                <a:avLst/>
              </a:prstGeom>
              <a:blipFill>
                <a:blip r:embed="rId6"/>
                <a:stretch>
                  <a:fillRect/>
                </a:stretch>
              </a:blipFill>
            </p:spPr>
            <p:txBody>
              <a:bodyPr/>
              <a:lstStyle/>
              <a:p>
                <a:r>
                  <a:rPr lang="en-US">
                    <a:noFill/>
                  </a:rPr>
                  <a:t> </a:t>
                </a:r>
              </a:p>
            </p:txBody>
          </p:sp>
        </mc:Fallback>
      </mc:AlternateContent>
      <p:pic>
        <p:nvPicPr>
          <p:cNvPr id="42" name="图片 41">
            <a:extLst>
              <a:ext uri="{FF2B5EF4-FFF2-40B4-BE49-F238E27FC236}">
                <a16:creationId xmlns:a16="http://schemas.microsoft.com/office/drawing/2014/main" id="{9E92F888-0474-4943-8B34-30EFE55EF755}"/>
              </a:ext>
            </a:extLst>
          </p:cNvPr>
          <p:cNvPicPr>
            <a:picLocks noChangeAspect="1"/>
          </p:cNvPicPr>
          <p:nvPr/>
        </p:nvPicPr>
        <p:blipFill>
          <a:blip r:embed="rId7"/>
          <a:stretch>
            <a:fillRect/>
          </a:stretch>
        </p:blipFill>
        <p:spPr>
          <a:xfrm>
            <a:off x="6862713" y="3856658"/>
            <a:ext cx="4956527" cy="831218"/>
          </a:xfrm>
          <a:prstGeom prst="rect">
            <a:avLst/>
          </a:prstGeom>
        </p:spPr>
      </p:pic>
      <p:cxnSp>
        <p:nvCxnSpPr>
          <p:cNvPr id="103" name="直接箭头连接符 102">
            <a:extLst>
              <a:ext uri="{FF2B5EF4-FFF2-40B4-BE49-F238E27FC236}">
                <a16:creationId xmlns:a16="http://schemas.microsoft.com/office/drawing/2014/main" id="{ECEE5711-4383-4233-AA7F-1327E6102B75}"/>
              </a:ext>
            </a:extLst>
          </p:cNvPr>
          <p:cNvCxnSpPr>
            <a:cxnSpLocks/>
            <a:endCxn id="100" idx="1"/>
          </p:cNvCxnSpPr>
          <p:nvPr/>
        </p:nvCxnSpPr>
        <p:spPr>
          <a:xfrm>
            <a:off x="2413263" y="3782760"/>
            <a:ext cx="1970201" cy="361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 name="直接箭头连接符 103">
            <a:extLst>
              <a:ext uri="{FF2B5EF4-FFF2-40B4-BE49-F238E27FC236}">
                <a16:creationId xmlns:a16="http://schemas.microsoft.com/office/drawing/2014/main" id="{B9D1C2AD-DD89-43B0-B2CC-45FB5C04D6BF}"/>
              </a:ext>
            </a:extLst>
          </p:cNvPr>
          <p:cNvCxnSpPr>
            <a:cxnSpLocks/>
          </p:cNvCxnSpPr>
          <p:nvPr/>
        </p:nvCxnSpPr>
        <p:spPr>
          <a:xfrm flipV="1">
            <a:off x="5307291" y="3174837"/>
            <a:ext cx="0" cy="451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7" name="直接箭头连接符 106">
            <a:extLst>
              <a:ext uri="{FF2B5EF4-FFF2-40B4-BE49-F238E27FC236}">
                <a16:creationId xmlns:a16="http://schemas.microsoft.com/office/drawing/2014/main" id="{D0268702-5849-4DF4-90DF-39F1673D6554}"/>
              </a:ext>
            </a:extLst>
          </p:cNvPr>
          <p:cNvCxnSpPr>
            <a:cxnSpLocks/>
          </p:cNvCxnSpPr>
          <p:nvPr/>
        </p:nvCxnSpPr>
        <p:spPr>
          <a:xfrm>
            <a:off x="6089716" y="3174837"/>
            <a:ext cx="0" cy="4518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直接箭头连接符 112">
            <a:extLst>
              <a:ext uri="{FF2B5EF4-FFF2-40B4-BE49-F238E27FC236}">
                <a16:creationId xmlns:a16="http://schemas.microsoft.com/office/drawing/2014/main" id="{9FFBEEB3-458F-46DD-86E7-B87724228E69}"/>
              </a:ext>
            </a:extLst>
          </p:cNvPr>
          <p:cNvCxnSpPr>
            <a:cxnSpLocks/>
            <a:stCxn id="100" idx="3"/>
          </p:cNvCxnSpPr>
          <p:nvPr/>
        </p:nvCxnSpPr>
        <p:spPr>
          <a:xfrm flipV="1">
            <a:off x="6862713" y="3580122"/>
            <a:ext cx="1024380" cy="564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6" name="图片 115">
            <a:extLst>
              <a:ext uri="{FF2B5EF4-FFF2-40B4-BE49-F238E27FC236}">
                <a16:creationId xmlns:a16="http://schemas.microsoft.com/office/drawing/2014/main" id="{6F360F01-9848-474E-8C07-04BF2777122A}"/>
              </a:ext>
            </a:extLst>
          </p:cNvPr>
          <p:cNvPicPr>
            <a:picLocks noChangeAspect="1"/>
          </p:cNvPicPr>
          <p:nvPr/>
        </p:nvPicPr>
        <p:blipFill>
          <a:blip r:embed="rId8"/>
          <a:stretch>
            <a:fillRect/>
          </a:stretch>
        </p:blipFill>
        <p:spPr>
          <a:xfrm>
            <a:off x="8135334" y="4737207"/>
            <a:ext cx="3233392" cy="633788"/>
          </a:xfrm>
          <a:prstGeom prst="rect">
            <a:avLst/>
          </a:prstGeom>
        </p:spPr>
      </p:pic>
    </p:spTree>
    <p:extLst>
      <p:ext uri="{BB962C8B-B14F-4D97-AF65-F5344CB8AC3E}">
        <p14:creationId xmlns:p14="http://schemas.microsoft.com/office/powerpoint/2010/main" val="3161881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880081" y="692811"/>
            <a:ext cx="7342086"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solidFill>
                  <a:prstClr val="black"/>
                </a:solidFill>
                <a:effectLst/>
                <a:uLnTx/>
                <a:uFillTx/>
                <a:latin typeface="Arial"/>
                <a:cs typeface="Arial" pitchFamily="34" charset="0"/>
              </a:rPr>
              <a:t>NEURAL NETWORK</a:t>
            </a:r>
            <a:endParaRPr kumimoji="0" lang="ko-KR" altLang="en-US" sz="48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4" name="TextBox 13">
            <a:extLst>
              <a:ext uri="{FF2B5EF4-FFF2-40B4-BE49-F238E27FC236}">
                <a16:creationId xmlns:a16="http://schemas.microsoft.com/office/drawing/2014/main" id="{AF209926-E04C-48A2-B2A9-1286C1BA14A2}"/>
              </a:ext>
            </a:extLst>
          </p:cNvPr>
          <p:cNvSpPr txBox="1"/>
          <p:nvPr/>
        </p:nvSpPr>
        <p:spPr>
          <a:xfrm>
            <a:off x="982684" y="3801614"/>
            <a:ext cx="5455264"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A5BE"/>
                </a:solidFill>
                <a:effectLst/>
                <a:uLnTx/>
                <a:uFillTx/>
                <a:latin typeface="Arial"/>
                <a:cs typeface="Arial" pitchFamily="34" charset="0"/>
              </a:rPr>
              <a:t>Outcome</a:t>
            </a:r>
            <a:endParaRPr kumimoji="0" lang="ko-KR" altLang="en-US" sz="3200" b="0" i="0" u="none" strike="noStrike" kern="1200" cap="none" spc="0" normalizeH="0" baseline="0" noProof="0" dirty="0">
              <a:ln>
                <a:noFill/>
              </a:ln>
              <a:solidFill>
                <a:srgbClr val="19A5BE"/>
              </a:solidFill>
              <a:effectLst/>
              <a:uLnTx/>
              <a:uFillTx/>
              <a:latin typeface="Arial"/>
              <a:cs typeface="Arial" pitchFamily="34" charset="0"/>
            </a:endParaRPr>
          </a:p>
        </p:txBody>
      </p:sp>
      <p:sp>
        <p:nvSpPr>
          <p:cNvPr id="16" name="TextBox 15">
            <a:extLst>
              <a:ext uri="{FF2B5EF4-FFF2-40B4-BE49-F238E27FC236}">
                <a16:creationId xmlns:a16="http://schemas.microsoft.com/office/drawing/2014/main" id="{F93D0DCC-DA69-4393-A2C0-82E7603E00C1}"/>
              </a:ext>
            </a:extLst>
          </p:cNvPr>
          <p:cNvSpPr txBox="1"/>
          <p:nvPr/>
        </p:nvSpPr>
        <p:spPr>
          <a:xfrm>
            <a:off x="1552481" y="4675677"/>
            <a:ext cx="454351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a:cs typeface="Arial" pitchFamily="34" charset="0"/>
              </a:rPr>
              <a:t>Accuracy rate : 83.13%</a:t>
            </a:r>
            <a:endParaRPr kumimoji="0" lang="ko-KR" altLang="en-US" sz="28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ABE9957D-A47B-4733-9591-61B96B7F3491}"/>
              </a:ext>
            </a:extLst>
          </p:cNvPr>
          <p:cNvSpPr txBox="1"/>
          <p:nvPr/>
        </p:nvSpPr>
        <p:spPr>
          <a:xfrm>
            <a:off x="982684" y="1610803"/>
            <a:ext cx="4024322" cy="107721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A5BE"/>
                </a:solidFill>
                <a:effectLst/>
                <a:uLnTx/>
                <a:uFillTx/>
                <a:latin typeface="Arial"/>
                <a:cs typeface="Arial" pitchFamily="34" charset="0"/>
              </a:rPr>
              <a:t>Multilayer Perceptron Model (MLP)</a:t>
            </a:r>
            <a:endParaRPr kumimoji="0" lang="ko-KR" altLang="en-US" sz="3200" b="0" i="0" u="none" strike="noStrike" kern="1200" cap="none" spc="0" normalizeH="0" baseline="0" noProof="0" dirty="0">
              <a:ln>
                <a:noFill/>
              </a:ln>
              <a:solidFill>
                <a:srgbClr val="19A5BE"/>
              </a:solidFill>
              <a:effectLst/>
              <a:uLnTx/>
              <a:uFillTx/>
              <a:latin typeface="Arial"/>
              <a:cs typeface="Arial" pitchFamily="34" charset="0"/>
            </a:endParaRPr>
          </a:p>
        </p:txBody>
      </p:sp>
      <p:sp>
        <p:nvSpPr>
          <p:cNvPr id="18" name="Rectangle 17">
            <a:extLst>
              <a:ext uri="{FF2B5EF4-FFF2-40B4-BE49-F238E27FC236}">
                <a16:creationId xmlns:a16="http://schemas.microsoft.com/office/drawing/2014/main" id="{59467C29-7616-47C6-92B1-7263244A9B01}"/>
              </a:ext>
            </a:extLst>
          </p:cNvPr>
          <p:cNvSpPr/>
          <p:nvPr/>
        </p:nvSpPr>
        <p:spPr>
          <a:xfrm>
            <a:off x="1522177" y="2989106"/>
            <a:ext cx="421603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Size :  [14, 20, 20, 20, 1]</a:t>
            </a:r>
          </a:p>
        </p:txBody>
      </p:sp>
      <p:sp>
        <p:nvSpPr>
          <p:cNvPr id="19" name="Freeform 108">
            <a:extLst>
              <a:ext uri="{FF2B5EF4-FFF2-40B4-BE49-F238E27FC236}">
                <a16:creationId xmlns:a16="http://schemas.microsoft.com/office/drawing/2014/main" id="{D1BD17B8-0E5D-49BA-A2AA-345AB1E46900}"/>
              </a:ext>
            </a:extLst>
          </p:cNvPr>
          <p:cNvSpPr/>
          <p:nvPr/>
        </p:nvSpPr>
        <p:spPr>
          <a:xfrm>
            <a:off x="11147998" y="845291"/>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0" name="Donut 8">
            <a:extLst>
              <a:ext uri="{FF2B5EF4-FFF2-40B4-BE49-F238E27FC236}">
                <a16:creationId xmlns:a16="http://schemas.microsoft.com/office/drawing/2014/main" id="{C6518D68-7CBE-4B53-95C6-0785DF795D9B}"/>
              </a:ext>
            </a:extLst>
          </p:cNvPr>
          <p:cNvSpPr/>
          <p:nvPr/>
        </p:nvSpPr>
        <p:spPr>
          <a:xfrm>
            <a:off x="11163639" y="5517247"/>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3" name="TextBox 12">
            <a:extLst>
              <a:ext uri="{FF2B5EF4-FFF2-40B4-BE49-F238E27FC236}">
                <a16:creationId xmlns:a16="http://schemas.microsoft.com/office/drawing/2014/main" id="{59CD68B7-9882-41AF-9DA0-4C3F54F47A64}"/>
              </a:ext>
            </a:extLst>
          </p:cNvPr>
          <p:cNvSpPr txBox="1"/>
          <p:nvPr/>
        </p:nvSpPr>
        <p:spPr>
          <a:xfrm>
            <a:off x="7184997" y="2227699"/>
            <a:ext cx="356843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a:cs typeface="Arial" pitchFamily="34" charset="0"/>
              </a:rPr>
              <a:t>Sigmoid function</a:t>
            </a:r>
            <a:endParaRPr kumimoji="0" lang="ko-KR" altLang="en-US" sz="28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A6203FB5-6F67-467A-9A42-9E62F45D444E}"/>
              </a:ext>
            </a:extLst>
          </p:cNvPr>
          <p:cNvSpPr txBox="1"/>
          <p:nvPr/>
        </p:nvSpPr>
        <p:spPr>
          <a:xfrm>
            <a:off x="6936100" y="1523808"/>
            <a:ext cx="3568440"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A5BE"/>
                </a:solidFill>
                <a:effectLst/>
                <a:uLnTx/>
                <a:uFillTx/>
                <a:latin typeface="Arial"/>
                <a:cs typeface="Arial" pitchFamily="34" charset="0"/>
              </a:rPr>
              <a:t>Activation function</a:t>
            </a:r>
            <a:endParaRPr kumimoji="0" lang="ko-KR" altLang="en-US" sz="3200" b="0" i="0" u="none" strike="noStrike" kern="1200" cap="none" spc="0" normalizeH="0" baseline="0" noProof="0" dirty="0">
              <a:ln>
                <a:noFill/>
              </a:ln>
              <a:solidFill>
                <a:srgbClr val="19A5BE"/>
              </a:solidFill>
              <a:effectLst/>
              <a:uLnTx/>
              <a:uFillTx/>
              <a:latin typeface="Arial"/>
              <a:cs typeface="Arial" pitchFamily="34" charset="0"/>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E2FF299-3C3E-48C8-9CC2-EC6959D275FC}"/>
                  </a:ext>
                </a:extLst>
              </p:cNvPr>
              <p:cNvSpPr txBox="1"/>
              <p:nvPr/>
            </p:nvSpPr>
            <p:spPr>
              <a:xfrm>
                <a:off x="7184996" y="2865192"/>
                <a:ext cx="3500539" cy="11801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14:m>
                  <m:oMath xmlns:m="http://schemas.openxmlformats.org/officeDocument/2006/math">
                    <m:r>
                      <m:rPr>
                        <m:sty m:val="p"/>
                      </m:rPr>
                      <a:rPr kumimoji="0" lang="en-US" altLang="ko-KR" sz="1600" b="0" i="0"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z</m:t>
                    </m:r>
                    <m:r>
                      <a:rPr kumimoji="0" lang="en-US" altLang="ko-KR" sz="1600" b="0" i="0"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 </m:t>
                    </m:r>
                    <m:nary>
                      <m:naryPr>
                        <m:chr m:val="∑"/>
                        <m:supHide m:val="on"/>
                        <m:ctrlP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ctrlPr>
                      </m:naryPr>
                      <m:sub>
                        <m:r>
                          <m:rPr>
                            <m:brk m:alnAt="7"/>
                          </m:rP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𝑖</m:t>
                        </m:r>
                      </m:sub>
                      <m:sup/>
                      <m:e>
                        <m:sSub>
                          <m:sSubPr>
                            <m:ctrlP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ctrlPr>
                          </m:sSubPr>
                          <m:e>
                            <m:r>
                              <a:rPr kumimoji="0" lang="ko-KR" altLang="en-US"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𝜔</m:t>
                            </m:r>
                          </m:e>
                          <m:sub>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𝑖</m:t>
                            </m:r>
                          </m:sub>
                        </m:sSub>
                        <m:sSub>
                          <m:sSubPr>
                            <m:ctrlP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ctrlPr>
                          </m:sSubPr>
                          <m:e>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𝑥</m:t>
                            </m:r>
                          </m:e>
                          <m:sub>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𝑖</m:t>
                            </m:r>
                          </m:sub>
                        </m:sSub>
                      </m:e>
                    </m:nary>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m:t>
                    </m:r>
                    <m:sSub>
                      <m:sSubPr>
                        <m:ctrlP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ctrlPr>
                      </m:sSubPr>
                      <m:e>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𝑏</m:t>
                        </m:r>
                      </m:e>
                      <m:sub>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𝑖</m:t>
                        </m:r>
                      </m:sub>
                    </m:sSub>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Cambria Math" panose="02040503050406030204" pitchFamily="18" charset="0"/>
                        <a:cs typeface="Arial" pitchFamily="34" charset="0"/>
                      </a:rPr>
                      <m:t> </m:t>
                    </m:r>
                  </m:oMath>
                </a14:m>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14:m>
                  <m:oMath xmlns:m="http://schemas.openxmlformats.org/officeDocument/2006/math">
                    <m:r>
                      <a:rPr kumimoji="0" lang="ko-KR" altLang="en-US"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t>𝜎</m:t>
                    </m:r>
                    <m:d>
                      <m:dPr>
                        <m:ctrlP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ctrlPr>
                      </m:dPr>
                      <m:e>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t>𝑧</m:t>
                        </m:r>
                      </m:e>
                    </m:d>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t>= </m:t>
                    </m:r>
                    <m:f>
                      <m:fPr>
                        <m:ctrlP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ctrlPr>
                      </m:fPr>
                      <m:num>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t>1</m:t>
                        </m:r>
                      </m:num>
                      <m:den>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t>1 + </m:t>
                        </m:r>
                        <m:sSup>
                          <m:sSupPr>
                            <m:ctrlP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ctrlPr>
                          </m:sSupPr>
                          <m:e>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t>𝑒</m:t>
                            </m:r>
                          </m:e>
                          <m:sup>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t>−</m:t>
                            </m:r>
                            <m:r>
                              <a:rPr kumimoji="0" lang="en-US" altLang="ko-KR" sz="16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cs typeface="Arial" pitchFamily="34" charset="0"/>
                              </a:rPr>
                              <m:t>𝑧</m:t>
                            </m:r>
                          </m:sup>
                        </m:sSup>
                      </m:den>
                    </m:f>
                  </m:oMath>
                </a14:m>
                <a:endParaRPr kumimoji="0" lang="en-US" altLang="ko-KR" sz="105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mc:Choice>
        <mc:Fallback>
          <p:sp>
            <p:nvSpPr>
              <p:cNvPr id="22" name="TextBox 21">
                <a:extLst>
                  <a:ext uri="{FF2B5EF4-FFF2-40B4-BE49-F238E27FC236}">
                    <a16:creationId xmlns:a16="http://schemas.microsoft.com/office/drawing/2014/main" id="{5E2FF299-3C3E-48C8-9CC2-EC6959D275FC}"/>
                  </a:ext>
                </a:extLst>
              </p:cNvPr>
              <p:cNvSpPr txBox="1">
                <a:spLocks noRot="1" noChangeAspect="1" noMove="1" noResize="1" noEditPoints="1" noAdjustHandles="1" noChangeArrowheads="1" noChangeShapeType="1" noTextEdit="1"/>
              </p:cNvSpPr>
              <p:nvPr/>
            </p:nvSpPr>
            <p:spPr>
              <a:xfrm>
                <a:off x="7184996" y="2865192"/>
                <a:ext cx="3500539" cy="1180131"/>
              </a:xfrm>
              <a:prstGeom prst="rect">
                <a:avLst/>
              </a:prstGeom>
              <a:blipFill>
                <a:blip r:embed="rId2"/>
                <a:stretch>
                  <a:fillRect l="-1045" t="-10309"/>
                </a:stretch>
              </a:blipFill>
            </p:spPr>
            <p:txBody>
              <a:bodyPr/>
              <a:lstStyle/>
              <a:p>
                <a:r>
                  <a:rPr lang="zh-CN" altLang="en-US">
                    <a:noFill/>
                  </a:rPr>
                  <a:t> </a:t>
                </a:r>
              </a:p>
            </p:txBody>
          </p:sp>
        </mc:Fallback>
      </mc:AlternateContent>
      <p:sp>
        <p:nvSpPr>
          <p:cNvPr id="23" name="TextBox 22">
            <a:extLst>
              <a:ext uri="{FF2B5EF4-FFF2-40B4-BE49-F238E27FC236}">
                <a16:creationId xmlns:a16="http://schemas.microsoft.com/office/drawing/2014/main" id="{958261C2-3C8F-4FEC-BCE3-C141433E3ECE}"/>
              </a:ext>
            </a:extLst>
          </p:cNvPr>
          <p:cNvSpPr txBox="1"/>
          <p:nvPr/>
        </p:nvSpPr>
        <p:spPr>
          <a:xfrm>
            <a:off x="7184997" y="4159596"/>
            <a:ext cx="356843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a:cs typeface="Arial" pitchFamily="34" charset="0"/>
              </a:rPr>
              <a:t>Other alternatives</a:t>
            </a:r>
            <a:endParaRPr kumimoji="0" lang="ko-KR" altLang="en-US" sz="28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EEFBCC51-0ABB-4422-BC90-B481A1FD3F19}"/>
              </a:ext>
            </a:extLst>
          </p:cNvPr>
          <p:cNvSpPr txBox="1"/>
          <p:nvPr/>
        </p:nvSpPr>
        <p:spPr>
          <a:xfrm>
            <a:off x="7184996" y="4797089"/>
            <a:ext cx="3734509"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Softmax</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Tanh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ReLU</a:t>
            </a: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2952088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879760" y="678458"/>
            <a:ext cx="7342086"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solidFill>
                  <a:prstClr val="black"/>
                </a:solidFill>
                <a:effectLst/>
                <a:uLnTx/>
                <a:uFillTx/>
                <a:latin typeface="Arial"/>
                <a:cs typeface="Arial" pitchFamily="34" charset="0"/>
              </a:rPr>
              <a:t>NEURAL NETWORK</a:t>
            </a:r>
            <a:endParaRPr kumimoji="0" lang="ko-KR" altLang="en-US" sz="48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D8CB343E-089F-4C23-A48C-3CED95712DEB}"/>
              </a:ext>
            </a:extLst>
          </p:cNvPr>
          <p:cNvSpPr txBox="1"/>
          <p:nvPr/>
        </p:nvSpPr>
        <p:spPr>
          <a:xfrm>
            <a:off x="1274079" y="1649279"/>
            <a:ext cx="3568440"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A5BE"/>
                </a:solidFill>
                <a:effectLst/>
                <a:uLnTx/>
                <a:uFillTx/>
                <a:latin typeface="Arial"/>
                <a:cs typeface="Arial" pitchFamily="34" charset="0"/>
              </a:rPr>
              <a:t>Cost function</a:t>
            </a:r>
            <a:endParaRPr kumimoji="0" lang="ko-KR" altLang="en-US" sz="3200" b="0" i="0" u="none" strike="noStrike" kern="1200" cap="none" spc="0" normalizeH="0" baseline="0" noProof="0" dirty="0">
              <a:ln>
                <a:noFill/>
              </a:ln>
              <a:solidFill>
                <a:srgbClr val="19A5BE"/>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DA0AE454-6E9F-4FC8-8AC8-4927396E1A4F}"/>
              </a:ext>
            </a:extLst>
          </p:cNvPr>
          <p:cNvSpPr txBox="1"/>
          <p:nvPr/>
        </p:nvSpPr>
        <p:spPr>
          <a:xfrm>
            <a:off x="1469387" y="2348329"/>
            <a:ext cx="406622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a:cs typeface="Arial" pitchFamily="34" charset="0"/>
              </a:rPr>
              <a:t>Mean square root(MSE)</a:t>
            </a:r>
            <a:endParaRPr kumimoji="0" lang="ko-KR" altLang="en-US" sz="2800" b="0" i="0" u="none" strike="noStrike" kern="1200" cap="none" spc="0" normalizeH="0" baseline="0" noProof="0" dirty="0">
              <a:ln>
                <a:noFill/>
              </a:ln>
              <a:solidFill>
                <a:prstClr val="black"/>
              </a:solidFill>
              <a:effectLst/>
              <a:uLnTx/>
              <a:uFillTx/>
              <a:latin typeface="Arial"/>
              <a:cs typeface="Arial" pitchFamily="34" charset="0"/>
            </a:endParaRPr>
          </a:p>
        </p:txBody>
      </p:sp>
      <p:pic>
        <p:nvPicPr>
          <p:cNvPr id="19" name="Picture 18">
            <a:extLst>
              <a:ext uri="{FF2B5EF4-FFF2-40B4-BE49-F238E27FC236}">
                <a16:creationId xmlns:a16="http://schemas.microsoft.com/office/drawing/2014/main" id="{0B114FA7-0C4B-4213-8341-268F520496A3}"/>
              </a:ext>
            </a:extLst>
          </p:cNvPr>
          <p:cNvPicPr>
            <a:picLocks noChangeAspect="1"/>
          </p:cNvPicPr>
          <p:nvPr/>
        </p:nvPicPr>
        <p:blipFill>
          <a:blip r:embed="rId2"/>
          <a:stretch>
            <a:fillRect/>
          </a:stretch>
        </p:blipFill>
        <p:spPr>
          <a:xfrm>
            <a:off x="1469387" y="2985822"/>
            <a:ext cx="3957233" cy="858196"/>
          </a:xfrm>
          <a:prstGeom prst="rect">
            <a:avLst/>
          </a:prstGeom>
        </p:spPr>
      </p:pic>
      <p:sp>
        <p:nvSpPr>
          <p:cNvPr id="20" name="TextBox 19">
            <a:extLst>
              <a:ext uri="{FF2B5EF4-FFF2-40B4-BE49-F238E27FC236}">
                <a16:creationId xmlns:a16="http://schemas.microsoft.com/office/drawing/2014/main" id="{F4743FF2-D062-4EB8-9581-62BE0F41765D}"/>
              </a:ext>
            </a:extLst>
          </p:cNvPr>
          <p:cNvSpPr txBox="1"/>
          <p:nvPr/>
        </p:nvSpPr>
        <p:spPr>
          <a:xfrm>
            <a:off x="1469387" y="4285067"/>
            <a:ext cx="356843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a:cs typeface="Arial" pitchFamily="34" charset="0"/>
              </a:rPr>
              <a:t>Other alternatives</a:t>
            </a:r>
            <a:endParaRPr kumimoji="0" lang="ko-KR" altLang="en-US" sz="28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1" name="TextBox 20">
            <a:extLst>
              <a:ext uri="{FF2B5EF4-FFF2-40B4-BE49-F238E27FC236}">
                <a16:creationId xmlns:a16="http://schemas.microsoft.com/office/drawing/2014/main" id="{48803712-E33A-462D-A652-D7C96666E16E}"/>
              </a:ext>
            </a:extLst>
          </p:cNvPr>
          <p:cNvSpPr txBox="1"/>
          <p:nvPr/>
        </p:nvSpPr>
        <p:spPr>
          <a:xfrm>
            <a:off x="1469387" y="4922560"/>
            <a:ext cx="4454953"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Mean absolute error(MAE)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Sparse categorical cross-entropy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2" name="Freeform 108">
            <a:extLst>
              <a:ext uri="{FF2B5EF4-FFF2-40B4-BE49-F238E27FC236}">
                <a16:creationId xmlns:a16="http://schemas.microsoft.com/office/drawing/2014/main" id="{D7A9E071-293C-4BC2-A07A-761F4484C627}"/>
              </a:ext>
            </a:extLst>
          </p:cNvPr>
          <p:cNvSpPr/>
          <p:nvPr/>
        </p:nvSpPr>
        <p:spPr>
          <a:xfrm>
            <a:off x="10641651" y="816679"/>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3" name="Donut 8">
            <a:extLst>
              <a:ext uri="{FF2B5EF4-FFF2-40B4-BE49-F238E27FC236}">
                <a16:creationId xmlns:a16="http://schemas.microsoft.com/office/drawing/2014/main" id="{DB8FE8DA-C032-4A6D-A10E-B32E0E413731}"/>
              </a:ext>
            </a:extLst>
          </p:cNvPr>
          <p:cNvSpPr/>
          <p:nvPr/>
        </p:nvSpPr>
        <p:spPr>
          <a:xfrm>
            <a:off x="10657292" y="5480149"/>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6" name="TextBox 15">
            <a:extLst>
              <a:ext uri="{FF2B5EF4-FFF2-40B4-BE49-F238E27FC236}">
                <a16:creationId xmlns:a16="http://schemas.microsoft.com/office/drawing/2014/main" id="{DBEE5C49-6B51-4F9F-97F1-A87FF5C9B397}"/>
              </a:ext>
            </a:extLst>
          </p:cNvPr>
          <p:cNvSpPr txBox="1"/>
          <p:nvPr/>
        </p:nvSpPr>
        <p:spPr>
          <a:xfrm>
            <a:off x="6689416" y="2502703"/>
            <a:ext cx="454351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a:cs typeface="Arial" pitchFamily="34" charset="0"/>
              </a:rPr>
              <a:t>Upgrading process :</a:t>
            </a:r>
            <a:endParaRPr kumimoji="0" lang="ko-KR" altLang="en-US" sz="28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69FB948C-1A93-4E68-8B0F-E21ED8CE19AD}"/>
              </a:ext>
            </a:extLst>
          </p:cNvPr>
          <p:cNvSpPr txBox="1"/>
          <p:nvPr/>
        </p:nvSpPr>
        <p:spPr>
          <a:xfrm>
            <a:off x="6267662" y="1649279"/>
            <a:ext cx="5455264"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A5BE"/>
                </a:solidFill>
                <a:effectLst/>
                <a:uLnTx/>
                <a:uFillTx/>
                <a:latin typeface="Arial"/>
                <a:cs typeface="Arial" pitchFamily="34" charset="0"/>
              </a:rPr>
              <a:t>Gradient descent algorithm</a:t>
            </a:r>
            <a:endParaRPr kumimoji="0" lang="ko-KR" altLang="en-US" sz="3200" b="0" i="0" u="none" strike="noStrike" kern="1200" cap="none" spc="0" normalizeH="0" baseline="0" noProof="0" dirty="0">
              <a:ln>
                <a:noFill/>
              </a:ln>
              <a:solidFill>
                <a:srgbClr val="19A5BE"/>
              </a:solidFill>
              <a:effectLst/>
              <a:uLnTx/>
              <a:uFillTx/>
              <a:latin typeface="Arial"/>
              <a:cs typeface="Arial" pitchFamily="34" charset="0"/>
            </a:endParaRPr>
          </a:p>
        </p:txBody>
      </p:sp>
      <p:pic>
        <p:nvPicPr>
          <p:cNvPr id="25" name="Picture 24">
            <a:extLst>
              <a:ext uri="{FF2B5EF4-FFF2-40B4-BE49-F238E27FC236}">
                <a16:creationId xmlns:a16="http://schemas.microsoft.com/office/drawing/2014/main" id="{1880BBCB-4801-4940-9A69-27CB45DBE2A4}"/>
              </a:ext>
            </a:extLst>
          </p:cNvPr>
          <p:cNvPicPr>
            <a:picLocks noChangeAspect="1"/>
          </p:cNvPicPr>
          <p:nvPr/>
        </p:nvPicPr>
        <p:blipFill>
          <a:blip r:embed="rId3"/>
          <a:stretch>
            <a:fillRect/>
          </a:stretch>
        </p:blipFill>
        <p:spPr>
          <a:xfrm>
            <a:off x="6287797" y="2994179"/>
            <a:ext cx="3931615" cy="1550180"/>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A202EA7-EB5F-4F23-AFA5-0FA09C44F1A9}"/>
                  </a:ext>
                </a:extLst>
              </p:cNvPr>
              <p:cNvSpPr txBox="1"/>
              <p:nvPr/>
            </p:nvSpPr>
            <p:spPr>
              <a:xfrm>
                <a:off x="6804826" y="4567303"/>
                <a:ext cx="176607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ko-KR" altLang="en-US" sz="1600" b="0" i="1" u="none" strike="noStrike" kern="1200" cap="none" spc="0" normalizeH="0" baseline="0" noProof="0">
                        <a:ln>
                          <a:noFill/>
                        </a:ln>
                        <a:solidFill>
                          <a:prstClr val="black">
                            <a:lumMod val="75000"/>
                            <a:lumOff val="25000"/>
                          </a:prstClr>
                        </a:solidFill>
                        <a:effectLst/>
                        <a:uLnTx/>
                        <a:uFillTx/>
                        <a:latin typeface="Cambria Math" panose="02040503050406030204" pitchFamily="18" charset="0"/>
                        <a:cs typeface="Arial" pitchFamily="34" charset="0"/>
                      </a:rPr>
                      <m:t>𝜂</m:t>
                    </m:r>
                  </m:oMath>
                </a14:m>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 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Mini-batch = 100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Epoch = 20</a:t>
                </a:r>
              </a:p>
            </p:txBody>
          </p:sp>
        </mc:Choice>
        <mc:Fallback>
          <p:sp>
            <p:nvSpPr>
              <p:cNvPr id="26" name="TextBox 25">
                <a:extLst>
                  <a:ext uri="{FF2B5EF4-FFF2-40B4-BE49-F238E27FC236}">
                    <a16:creationId xmlns:a16="http://schemas.microsoft.com/office/drawing/2014/main" id="{AA202EA7-EB5F-4F23-AFA5-0FA09C44F1A9}"/>
                  </a:ext>
                </a:extLst>
              </p:cNvPr>
              <p:cNvSpPr txBox="1">
                <a:spLocks noRot="1" noChangeAspect="1" noMove="1" noResize="1" noEditPoints="1" noAdjustHandles="1" noChangeArrowheads="1" noChangeShapeType="1" noTextEdit="1"/>
              </p:cNvSpPr>
              <p:nvPr/>
            </p:nvSpPr>
            <p:spPr>
              <a:xfrm>
                <a:off x="6804826" y="4567303"/>
                <a:ext cx="1766078" cy="1323439"/>
              </a:xfrm>
              <a:prstGeom prst="rect">
                <a:avLst/>
              </a:prstGeom>
              <a:blipFill>
                <a:blip r:embed="rId4"/>
                <a:stretch>
                  <a:fillRect l="-1724" t="-1382" b="-50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9171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982363" y="678457"/>
            <a:ext cx="8828396"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solidFill>
                  <a:prstClr val="black"/>
                </a:solidFill>
                <a:effectLst/>
                <a:uLnTx/>
                <a:uFillTx/>
                <a:latin typeface="Arial"/>
                <a:cs typeface="Arial" pitchFamily="34" charset="0"/>
              </a:rPr>
              <a:t>Support vector machine(SVM)</a:t>
            </a:r>
            <a:endParaRPr kumimoji="0" lang="ko-KR" altLang="en-US" sz="4800" b="1" i="0" u="none" strike="noStrike" kern="1200" cap="none" spc="0" normalizeH="0" baseline="0" noProof="0" dirty="0">
              <a:ln>
                <a:noFill/>
              </a:ln>
              <a:solidFill>
                <a:prstClr val="black"/>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2BD01C55-D8FE-497D-81D6-91B9A543B3A3}"/>
              </a:ext>
            </a:extLst>
          </p:cNvPr>
          <p:cNvSpPr txBox="1"/>
          <p:nvPr/>
        </p:nvSpPr>
        <p:spPr>
          <a:xfrm>
            <a:off x="982362" y="3556725"/>
            <a:ext cx="3284837" cy="107721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A5BE"/>
                </a:solidFill>
                <a:effectLst/>
                <a:uLnTx/>
                <a:uFillTx/>
                <a:latin typeface="Arial"/>
                <a:cs typeface="Arial" pitchFamily="34" charset="0"/>
              </a:rPr>
              <a:t>Max-margin SVM formulation</a:t>
            </a:r>
            <a:endParaRPr kumimoji="0" lang="ko-KR" altLang="en-US" sz="3200" b="0" i="0" u="none" strike="noStrike" kern="1200" cap="none" spc="0" normalizeH="0" baseline="0" noProof="0" dirty="0">
              <a:ln>
                <a:noFill/>
              </a:ln>
              <a:solidFill>
                <a:srgbClr val="19A5BE"/>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D8CB343E-089F-4C23-A48C-3CED95712DEB}"/>
              </a:ext>
            </a:extLst>
          </p:cNvPr>
          <p:cNvSpPr txBox="1"/>
          <p:nvPr/>
        </p:nvSpPr>
        <p:spPr>
          <a:xfrm>
            <a:off x="8255931" y="1789701"/>
            <a:ext cx="3568440" cy="107721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A5BE"/>
                </a:solidFill>
                <a:effectLst/>
                <a:uLnTx/>
                <a:uFillTx/>
                <a:latin typeface="Arial"/>
                <a:cs typeface="Arial" pitchFamily="34" charset="0"/>
              </a:rPr>
              <a:t>Gaussian/RBF kernel function</a:t>
            </a:r>
            <a:endParaRPr kumimoji="0" lang="ko-KR" altLang="en-US" sz="3200" b="0" i="0" u="none" strike="noStrike" kern="1200" cap="none" spc="0" normalizeH="0" baseline="0" noProof="0" dirty="0">
              <a:ln>
                <a:noFill/>
              </a:ln>
              <a:solidFill>
                <a:srgbClr val="19A5BE"/>
              </a:solidFill>
              <a:effectLst/>
              <a:uLnTx/>
              <a:uFillTx/>
              <a:latin typeface="Arial"/>
              <a:cs typeface="Arial" pitchFamily="34" charset="0"/>
            </a:endParaRPr>
          </a:p>
        </p:txBody>
      </p:sp>
      <p:sp>
        <p:nvSpPr>
          <p:cNvPr id="22" name="Freeform 108">
            <a:extLst>
              <a:ext uri="{FF2B5EF4-FFF2-40B4-BE49-F238E27FC236}">
                <a16:creationId xmlns:a16="http://schemas.microsoft.com/office/drawing/2014/main" id="{D7A9E071-293C-4BC2-A07A-761F4484C627}"/>
              </a:ext>
            </a:extLst>
          </p:cNvPr>
          <p:cNvSpPr/>
          <p:nvPr/>
        </p:nvSpPr>
        <p:spPr>
          <a:xfrm>
            <a:off x="11194428" y="853678"/>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3" name="Donut 8">
            <a:extLst>
              <a:ext uri="{FF2B5EF4-FFF2-40B4-BE49-F238E27FC236}">
                <a16:creationId xmlns:a16="http://schemas.microsoft.com/office/drawing/2014/main" id="{DB8FE8DA-C032-4A6D-A10E-B32E0E413731}"/>
              </a:ext>
            </a:extLst>
          </p:cNvPr>
          <p:cNvSpPr/>
          <p:nvPr/>
        </p:nvSpPr>
        <p:spPr>
          <a:xfrm>
            <a:off x="11210069" y="5551170"/>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pic>
        <p:nvPicPr>
          <p:cNvPr id="2" name="Picture 1">
            <a:extLst>
              <a:ext uri="{FF2B5EF4-FFF2-40B4-BE49-F238E27FC236}">
                <a16:creationId xmlns:a16="http://schemas.microsoft.com/office/drawing/2014/main" id="{3B03E92F-90AE-47B7-A3B2-49CCA0714C5A}"/>
              </a:ext>
            </a:extLst>
          </p:cNvPr>
          <p:cNvPicPr>
            <a:picLocks noChangeAspect="1"/>
          </p:cNvPicPr>
          <p:nvPr/>
        </p:nvPicPr>
        <p:blipFill>
          <a:blip r:embed="rId2"/>
          <a:stretch>
            <a:fillRect/>
          </a:stretch>
        </p:blipFill>
        <p:spPr>
          <a:xfrm>
            <a:off x="1188099" y="4817068"/>
            <a:ext cx="3284837" cy="921145"/>
          </a:xfrm>
          <a:prstGeom prst="rect">
            <a:avLst/>
          </a:prstGeom>
        </p:spPr>
      </p:pic>
      <p:pic>
        <p:nvPicPr>
          <p:cNvPr id="3" name="Picture 2">
            <a:extLst>
              <a:ext uri="{FF2B5EF4-FFF2-40B4-BE49-F238E27FC236}">
                <a16:creationId xmlns:a16="http://schemas.microsoft.com/office/drawing/2014/main" id="{A7EF6AAE-9D36-4DED-BC8B-0EFD363A5FD4}"/>
              </a:ext>
            </a:extLst>
          </p:cNvPr>
          <p:cNvPicPr>
            <a:picLocks noChangeAspect="1"/>
          </p:cNvPicPr>
          <p:nvPr/>
        </p:nvPicPr>
        <p:blipFill>
          <a:blip r:embed="rId3"/>
          <a:stretch>
            <a:fillRect/>
          </a:stretch>
        </p:blipFill>
        <p:spPr>
          <a:xfrm>
            <a:off x="8724815" y="3147166"/>
            <a:ext cx="2171888" cy="541067"/>
          </a:xfrm>
          <a:prstGeom prst="rect">
            <a:avLst/>
          </a:prstGeom>
        </p:spPr>
      </p:pic>
      <p:pic>
        <p:nvPicPr>
          <p:cNvPr id="4" name="Picture 3">
            <a:extLst>
              <a:ext uri="{FF2B5EF4-FFF2-40B4-BE49-F238E27FC236}">
                <a16:creationId xmlns:a16="http://schemas.microsoft.com/office/drawing/2014/main" id="{BB96AA23-614A-47C8-9EAB-5FAE31991670}"/>
              </a:ext>
            </a:extLst>
          </p:cNvPr>
          <p:cNvPicPr>
            <a:picLocks noChangeAspect="1"/>
          </p:cNvPicPr>
          <p:nvPr/>
        </p:nvPicPr>
        <p:blipFill>
          <a:blip r:embed="rId4"/>
          <a:stretch>
            <a:fillRect/>
          </a:stretch>
        </p:blipFill>
        <p:spPr>
          <a:xfrm>
            <a:off x="4425375" y="2082088"/>
            <a:ext cx="3284837" cy="3254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6C0C0C50-C918-4413-8EBB-9E08842B8D62}"/>
              </a:ext>
            </a:extLst>
          </p:cNvPr>
          <p:cNvSpPr txBox="1"/>
          <p:nvPr/>
        </p:nvSpPr>
        <p:spPr>
          <a:xfrm>
            <a:off x="982362" y="1789701"/>
            <a:ext cx="5455264"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A5BE"/>
                </a:solidFill>
                <a:effectLst/>
                <a:uLnTx/>
                <a:uFillTx/>
                <a:latin typeface="Arial"/>
                <a:cs typeface="Arial" pitchFamily="34" charset="0"/>
              </a:rPr>
              <a:t>Outcome</a:t>
            </a:r>
            <a:endParaRPr kumimoji="0" lang="ko-KR" altLang="en-US" sz="3200" b="0" i="0" u="none" strike="noStrike" kern="1200" cap="none" spc="0" normalizeH="0" baseline="0" noProof="0" dirty="0">
              <a:ln>
                <a:noFill/>
              </a:ln>
              <a:solidFill>
                <a:srgbClr val="19A5BE"/>
              </a:solidFill>
              <a:effectLst/>
              <a:uLnTx/>
              <a:uFillTx/>
              <a:latin typeface="Arial"/>
              <a:cs typeface="Arial" pitchFamily="34" charset="0"/>
            </a:endParaRPr>
          </a:p>
        </p:txBody>
      </p:sp>
      <p:sp>
        <p:nvSpPr>
          <p:cNvPr id="25" name="TextBox 24">
            <a:extLst>
              <a:ext uri="{FF2B5EF4-FFF2-40B4-BE49-F238E27FC236}">
                <a16:creationId xmlns:a16="http://schemas.microsoft.com/office/drawing/2014/main" id="{2775B929-102C-4595-94CD-CA0C8E108DCE}"/>
              </a:ext>
            </a:extLst>
          </p:cNvPr>
          <p:cNvSpPr txBox="1"/>
          <p:nvPr/>
        </p:nvSpPr>
        <p:spPr>
          <a:xfrm>
            <a:off x="1374972" y="2449499"/>
            <a:ext cx="2911090" cy="10156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Arial"/>
                <a:cs typeface="Arial" pitchFamily="34" charset="0"/>
              </a:rPr>
              <a:t>Accuracy 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Arial"/>
                <a:cs typeface="Arial"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Arial"/>
                <a:cs typeface="Arial" pitchFamily="34" charset="0"/>
              </a:rPr>
              <a:t>      86.30%</a:t>
            </a:r>
            <a:endParaRPr kumimoji="0" lang="ko-KR" altLang="en-US" sz="2000" b="0" i="0" u="none" strike="noStrike" kern="1200" cap="none" spc="0" normalizeH="0" baseline="0" noProof="0" dirty="0">
              <a:ln>
                <a:noFill/>
              </a:ln>
              <a:solidFill>
                <a:prstClr val="black"/>
              </a:solidFill>
              <a:effectLst/>
              <a:uLnTx/>
              <a:uFillTx/>
              <a:latin typeface="Arial"/>
              <a:cs typeface="Arial" pitchFamily="34" charset="0"/>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A6A1334-84A8-4AA2-AB79-37210C577189}"/>
                  </a:ext>
                </a:extLst>
              </p:cNvPr>
              <p:cNvSpPr txBox="1"/>
              <p:nvPr/>
            </p:nvSpPr>
            <p:spPr>
              <a:xfrm>
                <a:off x="8092811" y="4817068"/>
                <a:ext cx="2911090" cy="4001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𝑌</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𝑠𝑖𝑔𝑛</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𝑓</m:t>
                      </m:r>
                      <m:d>
                        <m:d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d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𝑥</m:t>
                          </m:r>
                        </m:e>
                      </m:d>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m:t>
                      </m:r>
                    </m:oMath>
                  </m:oMathPara>
                </a14:m>
                <a:endParaRPr kumimoji="0" lang="ko-KR" altLang="en-US" sz="2000" b="0" i="0" u="none" strike="noStrike" kern="1200" cap="none" spc="0" normalizeH="0" baseline="0" noProof="0" dirty="0">
                  <a:ln>
                    <a:noFill/>
                  </a:ln>
                  <a:solidFill>
                    <a:prstClr val="black"/>
                  </a:solidFill>
                  <a:effectLst/>
                  <a:uLnTx/>
                  <a:uFillTx/>
                  <a:latin typeface="Arial"/>
                  <a:cs typeface="Arial" pitchFamily="34" charset="0"/>
                </a:endParaRPr>
              </a:p>
            </p:txBody>
          </p:sp>
        </mc:Choice>
        <mc:Fallback>
          <p:sp>
            <p:nvSpPr>
              <p:cNvPr id="13" name="TextBox 12">
                <a:extLst>
                  <a:ext uri="{FF2B5EF4-FFF2-40B4-BE49-F238E27FC236}">
                    <a16:creationId xmlns:a16="http://schemas.microsoft.com/office/drawing/2014/main" id="{9A6A1334-84A8-4AA2-AB79-37210C577189}"/>
                  </a:ext>
                </a:extLst>
              </p:cNvPr>
              <p:cNvSpPr txBox="1">
                <a:spLocks noRot="1" noChangeAspect="1" noMove="1" noResize="1" noEditPoints="1" noAdjustHandles="1" noChangeArrowheads="1" noChangeShapeType="1" noTextEdit="1"/>
              </p:cNvSpPr>
              <p:nvPr/>
            </p:nvSpPr>
            <p:spPr>
              <a:xfrm>
                <a:off x="8092811" y="4817068"/>
                <a:ext cx="2911090" cy="400110"/>
              </a:xfrm>
              <a:prstGeom prst="rect">
                <a:avLst/>
              </a:prstGeom>
              <a:blipFill>
                <a:blip r:embed="rId5"/>
                <a:stretch>
                  <a:fillRect b="-18182"/>
                </a:stretch>
              </a:blipFill>
            </p:spPr>
            <p:txBody>
              <a:bodyPr/>
              <a:lstStyle/>
              <a:p>
                <a:r>
                  <a:rPr lang="zh-CN" altLang="en-US">
                    <a:noFill/>
                  </a:rPr>
                  <a:t> </a:t>
                </a:r>
              </a:p>
            </p:txBody>
          </p:sp>
        </mc:Fallback>
      </mc:AlternateContent>
      <p:sp>
        <p:nvSpPr>
          <p:cNvPr id="14" name="TextBox 13">
            <a:extLst>
              <a:ext uri="{FF2B5EF4-FFF2-40B4-BE49-F238E27FC236}">
                <a16:creationId xmlns:a16="http://schemas.microsoft.com/office/drawing/2014/main" id="{DC6557E9-9E6D-4136-8BFA-99B82B23F221}"/>
              </a:ext>
            </a:extLst>
          </p:cNvPr>
          <p:cNvSpPr txBox="1"/>
          <p:nvPr/>
        </p:nvSpPr>
        <p:spPr>
          <a:xfrm>
            <a:off x="8255931" y="4049168"/>
            <a:ext cx="5455264" cy="58477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srgbClr val="19A5BE"/>
                </a:solidFill>
                <a:effectLst/>
                <a:uLnTx/>
                <a:uFillTx/>
                <a:latin typeface="Arial"/>
                <a:cs typeface="Arial" pitchFamily="34" charset="0"/>
              </a:rPr>
              <a:t>Prediction</a:t>
            </a:r>
            <a:endParaRPr kumimoji="0" lang="ko-KR" altLang="en-US" sz="3200" b="0" i="0" u="none" strike="noStrike" kern="1200" cap="none" spc="0" normalizeH="0" baseline="0" noProof="0" dirty="0">
              <a:ln>
                <a:noFill/>
              </a:ln>
              <a:solidFill>
                <a:srgbClr val="19A5BE"/>
              </a:solidFill>
              <a:effectLst/>
              <a:uLnTx/>
              <a:uFillTx/>
              <a:latin typeface="Arial"/>
              <a:cs typeface="Arial" pitchFamily="34" charset="0"/>
            </a:endParaRPr>
          </a:p>
        </p:txBody>
      </p:sp>
    </p:spTree>
    <p:extLst>
      <p:ext uri="{BB962C8B-B14F-4D97-AF65-F5344CB8AC3E}">
        <p14:creationId xmlns:p14="http://schemas.microsoft.com/office/powerpoint/2010/main" val="1001696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A0F0CE4-1AA4-4781-A459-F01954AE5FAA}"/>
              </a:ext>
            </a:extLst>
          </p:cNvPr>
          <p:cNvSpPr txBox="1">
            <a:spLocks/>
          </p:cNvSpPr>
          <p:nvPr/>
        </p:nvSpPr>
        <p:spPr>
          <a:xfrm>
            <a:off x="8478623" y="873746"/>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000" b="0" i="0" u="none" strike="noStrike" kern="1200" cap="none" spc="300" normalizeH="0" baseline="0" noProof="0" dirty="0">
              <a:ln>
                <a:noFill/>
              </a:ln>
              <a:solidFill>
                <a:srgbClr val="5AB4C1"/>
              </a:solidFill>
              <a:effectLst/>
              <a:uLnTx/>
              <a:uFillTx/>
              <a:latin typeface="Arial"/>
              <a:cs typeface="+mn-cs"/>
            </a:endParaRPr>
          </a:p>
        </p:txBody>
      </p:sp>
      <p:sp>
        <p:nvSpPr>
          <p:cNvPr id="15" name="TextBox 14">
            <a:extLst>
              <a:ext uri="{FF2B5EF4-FFF2-40B4-BE49-F238E27FC236}">
                <a16:creationId xmlns:a16="http://schemas.microsoft.com/office/drawing/2014/main" id="{5936A26A-2E3A-47AE-954E-9DF5BBE68113}"/>
              </a:ext>
            </a:extLst>
          </p:cNvPr>
          <p:cNvSpPr txBox="1">
            <a:spLocks/>
          </p:cNvSpPr>
          <p:nvPr/>
        </p:nvSpPr>
        <p:spPr>
          <a:xfrm rot="10800000">
            <a:off x="11172000" y="4824423"/>
            <a:ext cx="638713" cy="590719"/>
          </a:xfrm>
          <a:custGeom>
            <a:avLst/>
            <a:gdLst/>
            <a:ahLst/>
            <a:cxnLst/>
            <a:rect l="l" t="t" r="r" b="b"/>
            <a:pathLst>
              <a:path w="127932" h="118319">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000" b="0" i="0" u="none" strike="noStrike" kern="1200" cap="none" spc="300" normalizeH="0" baseline="0" noProof="0" dirty="0">
              <a:ln>
                <a:noFill/>
              </a:ln>
              <a:solidFill>
                <a:srgbClr val="5AB4C1"/>
              </a:solidFill>
              <a:effectLst/>
              <a:uLnTx/>
              <a:uFillTx/>
              <a:latin typeface="Arial"/>
              <a:cs typeface="+mn-cs"/>
            </a:endParaRPr>
          </a:p>
        </p:txBody>
      </p:sp>
      <p:sp>
        <p:nvSpPr>
          <p:cNvPr id="16" name="Text Placeholder 1">
            <a:extLst>
              <a:ext uri="{FF2B5EF4-FFF2-40B4-BE49-F238E27FC236}">
                <a16:creationId xmlns:a16="http://schemas.microsoft.com/office/drawing/2014/main" id="{00679DC6-FE1A-482B-90BA-0C89B207A6B2}"/>
              </a:ext>
            </a:extLst>
          </p:cNvPr>
          <p:cNvSpPr txBox="1">
            <a:spLocks/>
          </p:cNvSpPr>
          <p:nvPr/>
        </p:nvSpPr>
        <p:spPr>
          <a:xfrm>
            <a:off x="8556404" y="3228963"/>
            <a:ext cx="2615596" cy="59590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lumMod val="95000"/>
                  </a:prstClr>
                </a:solidFill>
                <a:effectLst/>
                <a:uLnTx/>
                <a:uFillTx/>
                <a:latin typeface="Arial"/>
                <a:cs typeface="+mn-cs"/>
              </a:rPr>
              <a:t>Visualization</a:t>
            </a:r>
          </a:p>
        </p:txBody>
      </p:sp>
      <p:sp>
        <p:nvSpPr>
          <p:cNvPr id="17" name="Text Placeholder 1">
            <a:extLst>
              <a:ext uri="{FF2B5EF4-FFF2-40B4-BE49-F238E27FC236}">
                <a16:creationId xmlns:a16="http://schemas.microsoft.com/office/drawing/2014/main" id="{DE75FCF7-AF4B-42AF-B16E-A23B01A44B88}"/>
              </a:ext>
            </a:extLst>
          </p:cNvPr>
          <p:cNvSpPr txBox="1">
            <a:spLocks/>
          </p:cNvSpPr>
          <p:nvPr/>
        </p:nvSpPr>
        <p:spPr>
          <a:xfrm>
            <a:off x="8556404" y="2549455"/>
            <a:ext cx="1690956" cy="595901"/>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300" normalizeH="0" baseline="0" noProof="0" dirty="0">
                <a:ln>
                  <a:noFill/>
                </a:ln>
                <a:solidFill>
                  <a:prstClr val="white">
                    <a:lumMod val="95000"/>
                  </a:prstClr>
                </a:solidFill>
                <a:effectLst/>
                <a:uLnTx/>
                <a:uFillTx/>
                <a:latin typeface="Arial"/>
                <a:cs typeface="+mn-cs"/>
              </a:rPr>
              <a:t>DATA</a:t>
            </a:r>
          </a:p>
        </p:txBody>
      </p:sp>
      <p:grpSp>
        <p:nvGrpSpPr>
          <p:cNvPr id="2" name="Group 1">
            <a:extLst>
              <a:ext uri="{FF2B5EF4-FFF2-40B4-BE49-F238E27FC236}">
                <a16:creationId xmlns:a16="http://schemas.microsoft.com/office/drawing/2014/main" id="{CEBF9E8A-F6D0-4C79-A940-404C813219AA}"/>
              </a:ext>
            </a:extLst>
          </p:cNvPr>
          <p:cNvGrpSpPr/>
          <p:nvPr/>
        </p:nvGrpSpPr>
        <p:grpSpPr>
          <a:xfrm>
            <a:off x="1743304" y="2046200"/>
            <a:ext cx="4973641" cy="2730775"/>
            <a:chOff x="79327" y="1297032"/>
            <a:chExt cx="4973641" cy="2730775"/>
          </a:xfrm>
        </p:grpSpPr>
        <p:grpSp>
          <p:nvGrpSpPr>
            <p:cNvPr id="8" name="Group 7">
              <a:extLst>
                <a:ext uri="{FF2B5EF4-FFF2-40B4-BE49-F238E27FC236}">
                  <a16:creationId xmlns:a16="http://schemas.microsoft.com/office/drawing/2014/main" id="{AC842247-7092-4C7C-A244-858C5A73B954}"/>
                </a:ext>
              </a:extLst>
            </p:cNvPr>
            <p:cNvGrpSpPr/>
            <p:nvPr/>
          </p:nvGrpSpPr>
          <p:grpSpPr>
            <a:xfrm>
              <a:off x="79327" y="1464465"/>
              <a:ext cx="4973641" cy="2563342"/>
              <a:chOff x="-548507" y="477868"/>
              <a:chExt cx="11570449" cy="6357177"/>
            </a:xfrm>
          </p:grpSpPr>
          <p:sp>
            <p:nvSpPr>
              <p:cNvPr id="9" name="Freeform: Shape 8">
                <a:extLst>
                  <a:ext uri="{FF2B5EF4-FFF2-40B4-BE49-F238E27FC236}">
                    <a16:creationId xmlns:a16="http://schemas.microsoft.com/office/drawing/2014/main" id="{3472CFD0-684A-4A73-8C28-37F154AB172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Freeform: Shape 9">
                <a:extLst>
                  <a:ext uri="{FF2B5EF4-FFF2-40B4-BE49-F238E27FC236}">
                    <a16:creationId xmlns:a16="http://schemas.microsoft.com/office/drawing/2014/main" id="{D9257EF9-AC42-4BAA-BFDC-936D596CFDF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Shape 10">
                <a:extLst>
                  <a:ext uri="{FF2B5EF4-FFF2-40B4-BE49-F238E27FC236}">
                    <a16:creationId xmlns:a16="http://schemas.microsoft.com/office/drawing/2014/main" id="{33F8847B-0FAF-4F54-BD6B-F5688624445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Shape 11">
                <a:extLst>
                  <a:ext uri="{FF2B5EF4-FFF2-40B4-BE49-F238E27FC236}">
                    <a16:creationId xmlns:a16="http://schemas.microsoft.com/office/drawing/2014/main" id="{B417195C-20F0-4352-B6E6-EA9A57BE6BA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8" name="Freeform: Shape 17">
                <a:extLst>
                  <a:ext uri="{FF2B5EF4-FFF2-40B4-BE49-F238E27FC236}">
                    <a16:creationId xmlns:a16="http://schemas.microsoft.com/office/drawing/2014/main" id="{76983E94-410F-4C61-823B-80B1FED68FA1}"/>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9" name="Group 18">
                <a:extLst>
                  <a:ext uri="{FF2B5EF4-FFF2-40B4-BE49-F238E27FC236}">
                    <a16:creationId xmlns:a16="http://schemas.microsoft.com/office/drawing/2014/main" id="{A2957AEF-F34B-4B4D-8876-B5EEFA2E374B}"/>
                  </a:ext>
                </a:extLst>
              </p:cNvPr>
              <p:cNvGrpSpPr/>
              <p:nvPr/>
            </p:nvGrpSpPr>
            <p:grpSpPr>
              <a:xfrm>
                <a:off x="1606" y="6382978"/>
                <a:ext cx="413937" cy="115242"/>
                <a:chOff x="5955" y="6353672"/>
                <a:chExt cx="413937" cy="115242"/>
              </a:xfrm>
            </p:grpSpPr>
            <p:sp>
              <p:nvSpPr>
                <p:cNvPr id="24" name="Rectangle: Rounded Corners 23">
                  <a:extLst>
                    <a:ext uri="{FF2B5EF4-FFF2-40B4-BE49-F238E27FC236}">
                      <a16:creationId xmlns:a16="http://schemas.microsoft.com/office/drawing/2014/main" id="{FEAFFC9E-787E-4845-AF6A-64277E07FA2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5" name="Rectangle: Rounded Corners 24">
                  <a:extLst>
                    <a:ext uri="{FF2B5EF4-FFF2-40B4-BE49-F238E27FC236}">
                      <a16:creationId xmlns:a16="http://schemas.microsoft.com/office/drawing/2014/main" id="{D502DB41-3E0F-4A3C-8F35-0D54E72288A2}"/>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20" name="Group 19">
                <a:extLst>
                  <a:ext uri="{FF2B5EF4-FFF2-40B4-BE49-F238E27FC236}">
                    <a16:creationId xmlns:a16="http://schemas.microsoft.com/office/drawing/2014/main" id="{9BE922E1-127E-4A5A-A17D-B83694336702}"/>
                  </a:ext>
                </a:extLst>
              </p:cNvPr>
              <p:cNvGrpSpPr/>
              <p:nvPr/>
            </p:nvGrpSpPr>
            <p:grpSpPr>
              <a:xfrm>
                <a:off x="9855291" y="6381600"/>
                <a:ext cx="885989" cy="115242"/>
                <a:chOff x="5955" y="6353672"/>
                <a:chExt cx="413937" cy="115242"/>
              </a:xfrm>
            </p:grpSpPr>
            <p:sp>
              <p:nvSpPr>
                <p:cNvPr id="22" name="Rectangle: Rounded Corners 21">
                  <a:extLst>
                    <a:ext uri="{FF2B5EF4-FFF2-40B4-BE49-F238E27FC236}">
                      <a16:creationId xmlns:a16="http://schemas.microsoft.com/office/drawing/2014/main" id="{392F79E7-E704-4B85-B66C-E4885EB4E10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 name="Rectangle: Rounded Corners 22">
                  <a:extLst>
                    <a:ext uri="{FF2B5EF4-FFF2-40B4-BE49-F238E27FC236}">
                      <a16:creationId xmlns:a16="http://schemas.microsoft.com/office/drawing/2014/main" id="{4B7F8781-98D9-41DA-ABCD-14165943D6B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grpSp>
          <p:sp>
            <p:nvSpPr>
              <p:cNvPr id="21" name="Freeform: Shape 20">
                <a:extLst>
                  <a:ext uri="{FF2B5EF4-FFF2-40B4-BE49-F238E27FC236}">
                    <a16:creationId xmlns:a16="http://schemas.microsoft.com/office/drawing/2014/main" id="{FABDA88B-CECA-486F-BE3D-E3E3FAA70FA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pic>
          <p:nvPicPr>
            <p:cNvPr id="2050" name="Picture 2" descr="Image result for Visualization">
              <a:extLst>
                <a:ext uri="{FF2B5EF4-FFF2-40B4-BE49-F238E27FC236}">
                  <a16:creationId xmlns:a16="http://schemas.microsoft.com/office/drawing/2014/main" id="{0C9BF8BA-A629-41B6-B40F-AD4009B15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494" y="1297032"/>
              <a:ext cx="2492884" cy="2285143"/>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Oval 25">
            <a:extLst>
              <a:ext uri="{FF2B5EF4-FFF2-40B4-BE49-F238E27FC236}">
                <a16:creationId xmlns:a16="http://schemas.microsoft.com/office/drawing/2014/main" id="{D32E381C-3130-4977-B236-3F4541B30FE7}"/>
              </a:ext>
            </a:extLst>
          </p:cNvPr>
          <p:cNvSpPr/>
          <p:nvPr/>
        </p:nvSpPr>
        <p:spPr>
          <a:xfrm>
            <a:off x="2807689" y="5415142"/>
            <a:ext cx="1008112" cy="1008112"/>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7" name="Oval 26">
            <a:extLst>
              <a:ext uri="{FF2B5EF4-FFF2-40B4-BE49-F238E27FC236}">
                <a16:creationId xmlns:a16="http://schemas.microsoft.com/office/drawing/2014/main" id="{5B4985F9-6C44-4056-99EC-1C3C5F50EEEB}"/>
              </a:ext>
            </a:extLst>
          </p:cNvPr>
          <p:cNvSpPr/>
          <p:nvPr/>
        </p:nvSpPr>
        <p:spPr>
          <a:xfrm>
            <a:off x="1272119" y="960409"/>
            <a:ext cx="1008112" cy="100811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742988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3267451" y="510215"/>
            <a:ext cx="6401481"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solidFill>
                <a:effectLst/>
                <a:uLnTx/>
                <a:uFillTx/>
                <a:latin typeface="Arial"/>
                <a:cs typeface="Arial" pitchFamily="34" charset="0"/>
              </a:rPr>
              <a:t>Confusion Matrix</a:t>
            </a:r>
          </a:p>
        </p:txBody>
      </p:sp>
      <p:pic>
        <p:nvPicPr>
          <p:cNvPr id="4" name="Picture 3">
            <a:extLst>
              <a:ext uri="{FF2B5EF4-FFF2-40B4-BE49-F238E27FC236}">
                <a16:creationId xmlns:a16="http://schemas.microsoft.com/office/drawing/2014/main" id="{DAE57AB9-A8F6-4C90-BF94-F0A7DC9ADBC8}"/>
              </a:ext>
            </a:extLst>
          </p:cNvPr>
          <p:cNvPicPr/>
          <p:nvPr/>
        </p:nvPicPr>
        <p:blipFill>
          <a:blip r:embed="rId3"/>
          <a:stretch>
            <a:fillRect/>
          </a:stretch>
        </p:blipFill>
        <p:spPr>
          <a:xfrm>
            <a:off x="730985" y="1939674"/>
            <a:ext cx="4572477" cy="3453494"/>
          </a:xfrm>
          <a:prstGeom prst="rect">
            <a:avLst/>
          </a:prstGeom>
        </p:spPr>
      </p:pic>
      <p:pic>
        <p:nvPicPr>
          <p:cNvPr id="5" name="Picture 4">
            <a:extLst>
              <a:ext uri="{FF2B5EF4-FFF2-40B4-BE49-F238E27FC236}">
                <a16:creationId xmlns:a16="http://schemas.microsoft.com/office/drawing/2014/main" id="{18DA25EA-9C1F-433C-8AD2-D3086152CAD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197601" y="1922839"/>
            <a:ext cx="4292600" cy="3453495"/>
          </a:xfrm>
          <a:prstGeom prst="rect">
            <a:avLst/>
          </a:prstGeom>
        </p:spPr>
      </p:pic>
      <p:sp>
        <p:nvSpPr>
          <p:cNvPr id="7" name="Text Placeholder 1">
            <a:extLst>
              <a:ext uri="{FF2B5EF4-FFF2-40B4-BE49-F238E27FC236}">
                <a16:creationId xmlns:a16="http://schemas.microsoft.com/office/drawing/2014/main" id="{5D0E3871-0EF0-4BF2-9E7E-1B58AC49C541}"/>
              </a:ext>
            </a:extLst>
          </p:cNvPr>
          <p:cNvSpPr txBox="1">
            <a:spLocks/>
          </p:cNvSpPr>
          <p:nvPr/>
        </p:nvSpPr>
        <p:spPr>
          <a:xfrm>
            <a:off x="1943084" y="1393744"/>
            <a:ext cx="2314968" cy="52909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Neural Network</a:t>
            </a:r>
          </a:p>
        </p:txBody>
      </p:sp>
      <p:sp>
        <p:nvSpPr>
          <p:cNvPr id="8" name="Text Placeholder 1">
            <a:extLst>
              <a:ext uri="{FF2B5EF4-FFF2-40B4-BE49-F238E27FC236}">
                <a16:creationId xmlns:a16="http://schemas.microsoft.com/office/drawing/2014/main" id="{33CCD7FF-00BF-4105-896B-BAC172CEA9B2}"/>
              </a:ext>
            </a:extLst>
          </p:cNvPr>
          <p:cNvSpPr txBox="1">
            <a:spLocks/>
          </p:cNvSpPr>
          <p:nvPr/>
        </p:nvSpPr>
        <p:spPr>
          <a:xfrm>
            <a:off x="6315349" y="1530936"/>
            <a:ext cx="4762500" cy="254709"/>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SVM Model</a:t>
            </a:r>
          </a:p>
        </p:txBody>
      </p:sp>
      <p:sp>
        <p:nvSpPr>
          <p:cNvPr id="9" name="Text Placeholder 1">
            <a:extLst>
              <a:ext uri="{FF2B5EF4-FFF2-40B4-BE49-F238E27FC236}">
                <a16:creationId xmlns:a16="http://schemas.microsoft.com/office/drawing/2014/main" id="{5675B4D9-0DEF-4ABE-B5A5-3C975A6115EF}"/>
              </a:ext>
            </a:extLst>
          </p:cNvPr>
          <p:cNvSpPr txBox="1">
            <a:spLocks/>
          </p:cNvSpPr>
          <p:nvPr/>
        </p:nvSpPr>
        <p:spPr>
          <a:xfrm>
            <a:off x="884750" y="5525478"/>
            <a:ext cx="4418711" cy="52909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Accuracy ratio:83.13%</a:t>
            </a:r>
          </a:p>
        </p:txBody>
      </p:sp>
      <p:sp>
        <p:nvSpPr>
          <p:cNvPr id="11" name="Text Placeholder 1">
            <a:extLst>
              <a:ext uri="{FF2B5EF4-FFF2-40B4-BE49-F238E27FC236}">
                <a16:creationId xmlns:a16="http://schemas.microsoft.com/office/drawing/2014/main" id="{861CCBC9-C292-44ED-8EE1-A9775026AD50}"/>
              </a:ext>
            </a:extLst>
          </p:cNvPr>
          <p:cNvSpPr txBox="1">
            <a:spLocks/>
          </p:cNvSpPr>
          <p:nvPr/>
        </p:nvSpPr>
        <p:spPr>
          <a:xfrm>
            <a:off x="6197601" y="5513528"/>
            <a:ext cx="4418711" cy="529095"/>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Accuracy ratio:86.31%</a:t>
            </a:r>
          </a:p>
        </p:txBody>
      </p:sp>
    </p:spTree>
    <p:extLst>
      <p:ext uri="{BB962C8B-B14F-4D97-AF65-F5344CB8AC3E}">
        <p14:creationId xmlns:p14="http://schemas.microsoft.com/office/powerpoint/2010/main" val="130525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2886248" y="493705"/>
            <a:ext cx="7063834"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Arial"/>
                <a:cs typeface="Arial" pitchFamily="34" charset="0"/>
              </a:rPr>
              <a:t>Confusion Matrix</a:t>
            </a:r>
          </a:p>
        </p:txBody>
      </p:sp>
      <p:pic>
        <p:nvPicPr>
          <p:cNvPr id="6" name="Picture 5">
            <a:extLst>
              <a:ext uri="{FF2B5EF4-FFF2-40B4-BE49-F238E27FC236}">
                <a16:creationId xmlns:a16="http://schemas.microsoft.com/office/drawing/2014/main" id="{CC1A139E-2B6A-410B-B090-D70C813CCD9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5019" y="1753980"/>
            <a:ext cx="4463874" cy="3397886"/>
          </a:xfrm>
          <a:prstGeom prst="rect">
            <a:avLst/>
          </a:prstGeom>
          <a:noFill/>
          <a:ln>
            <a:noFill/>
          </a:ln>
        </p:spPr>
      </p:pic>
      <p:sp>
        <p:nvSpPr>
          <p:cNvPr id="2" name="Rectangle 1">
            <a:extLst>
              <a:ext uri="{FF2B5EF4-FFF2-40B4-BE49-F238E27FC236}">
                <a16:creationId xmlns:a16="http://schemas.microsoft.com/office/drawing/2014/main" id="{F63EF949-902F-4AAE-9565-5594FAD8CDDE}"/>
              </a:ext>
            </a:extLst>
          </p:cNvPr>
          <p:cNvSpPr/>
          <p:nvPr/>
        </p:nvSpPr>
        <p:spPr>
          <a:xfrm>
            <a:off x="1460790" y="1226028"/>
            <a:ext cx="281233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a:cs typeface="+mn-cs"/>
              </a:rPr>
              <a:t>Logistic Regression</a:t>
            </a:r>
          </a:p>
        </p:txBody>
      </p:sp>
      <p:sp>
        <p:nvSpPr>
          <p:cNvPr id="3" name="Rectangle 2">
            <a:extLst>
              <a:ext uri="{FF2B5EF4-FFF2-40B4-BE49-F238E27FC236}">
                <a16:creationId xmlns:a16="http://schemas.microsoft.com/office/drawing/2014/main" id="{B9E90902-6688-4D21-82EF-863389ED8A97}"/>
              </a:ext>
            </a:extLst>
          </p:cNvPr>
          <p:cNvSpPr/>
          <p:nvPr/>
        </p:nvSpPr>
        <p:spPr>
          <a:xfrm>
            <a:off x="5632469" y="1240414"/>
            <a:ext cx="157139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a:cs typeface="+mn-cs"/>
              </a:rPr>
              <a:t>   </a:t>
            </a:r>
            <a:r>
              <a:rPr kumimoji="0" lang="en-US" sz="2000" b="1" i="0" u="none" strike="noStrike" kern="1200" cap="none" spc="0" normalizeH="0" baseline="0" noProof="0" dirty="0" err="1">
                <a:ln>
                  <a:noFill/>
                </a:ln>
                <a:solidFill>
                  <a:prstClr val="black"/>
                </a:solidFill>
                <a:effectLst/>
                <a:uLnTx/>
                <a:uFillTx/>
                <a:latin typeface="Arial"/>
                <a:cs typeface="+mn-cs"/>
              </a:rPr>
              <a:t>Adaboost</a:t>
            </a:r>
            <a:endParaRPr kumimoji="0" lang="en-US" sz="2000" b="1" i="0" u="none" strike="noStrike" kern="1200" cap="none" spc="0" normalizeH="0" baseline="0" noProof="0" dirty="0">
              <a:ln>
                <a:noFill/>
              </a:ln>
              <a:solidFill>
                <a:prstClr val="black"/>
              </a:solidFill>
              <a:effectLst/>
              <a:uLnTx/>
              <a:uFillTx/>
              <a:latin typeface="Arial"/>
              <a:cs typeface="+mn-cs"/>
            </a:endParaRPr>
          </a:p>
        </p:txBody>
      </p:sp>
      <p:sp>
        <p:nvSpPr>
          <p:cNvPr id="4" name="Rectangle 3">
            <a:extLst>
              <a:ext uri="{FF2B5EF4-FFF2-40B4-BE49-F238E27FC236}">
                <a16:creationId xmlns:a16="http://schemas.microsoft.com/office/drawing/2014/main" id="{E10514A9-BA8E-4063-8380-028FE0E14390}"/>
              </a:ext>
            </a:extLst>
          </p:cNvPr>
          <p:cNvSpPr/>
          <p:nvPr/>
        </p:nvSpPr>
        <p:spPr>
          <a:xfrm>
            <a:off x="8890580" y="1240414"/>
            <a:ext cx="234711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a:cs typeface="+mn-cs"/>
              </a:rPr>
              <a:t>      </a:t>
            </a:r>
            <a:r>
              <a:rPr kumimoji="0" lang="en-US" sz="2000" b="1" i="0" u="none" strike="noStrike" kern="1200" cap="none" spc="0" normalizeH="0" baseline="0" noProof="0" dirty="0" err="1">
                <a:ln>
                  <a:noFill/>
                </a:ln>
                <a:solidFill>
                  <a:prstClr val="black"/>
                </a:solidFill>
                <a:effectLst/>
                <a:uLnTx/>
                <a:uFillTx/>
                <a:latin typeface="Arial"/>
                <a:cs typeface="+mn-cs"/>
              </a:rPr>
              <a:t>Randomforest</a:t>
            </a:r>
            <a:endParaRPr kumimoji="0" lang="en-US" sz="2000" b="1" i="0" u="none" strike="noStrike" kern="1200" cap="none" spc="0" normalizeH="0" baseline="0" noProof="0" dirty="0">
              <a:ln>
                <a:noFill/>
              </a:ln>
              <a:solidFill>
                <a:prstClr val="black"/>
              </a:solidFill>
              <a:effectLst/>
              <a:uLnTx/>
              <a:uFillTx/>
              <a:latin typeface="Arial"/>
              <a:cs typeface="+mn-cs"/>
            </a:endParaRPr>
          </a:p>
        </p:txBody>
      </p:sp>
      <p:pic>
        <p:nvPicPr>
          <p:cNvPr id="11" name="Picture 10">
            <a:extLst>
              <a:ext uri="{FF2B5EF4-FFF2-40B4-BE49-F238E27FC236}">
                <a16:creationId xmlns:a16="http://schemas.microsoft.com/office/drawing/2014/main" id="{B78AE969-CF3E-46C3-B04F-07690AFC9052}"/>
              </a:ext>
            </a:extLst>
          </p:cNvPr>
          <p:cNvPicPr>
            <a:picLocks noChangeAspect="1"/>
          </p:cNvPicPr>
          <p:nvPr/>
        </p:nvPicPr>
        <p:blipFill>
          <a:blip r:embed="rId4"/>
          <a:stretch>
            <a:fillRect/>
          </a:stretch>
        </p:blipFill>
        <p:spPr>
          <a:xfrm>
            <a:off x="4536963" y="1826381"/>
            <a:ext cx="3762404" cy="3253083"/>
          </a:xfrm>
          <a:prstGeom prst="rect">
            <a:avLst/>
          </a:prstGeom>
        </p:spPr>
      </p:pic>
      <p:pic>
        <p:nvPicPr>
          <p:cNvPr id="12" name="Picture 11">
            <a:extLst>
              <a:ext uri="{FF2B5EF4-FFF2-40B4-BE49-F238E27FC236}">
                <a16:creationId xmlns:a16="http://schemas.microsoft.com/office/drawing/2014/main" id="{E07F6FC3-41AA-468D-9D54-48A7EF5D650E}"/>
              </a:ext>
            </a:extLst>
          </p:cNvPr>
          <p:cNvPicPr>
            <a:picLocks noChangeAspect="1"/>
          </p:cNvPicPr>
          <p:nvPr/>
        </p:nvPicPr>
        <p:blipFill>
          <a:blip r:embed="rId5"/>
          <a:stretch>
            <a:fillRect/>
          </a:stretch>
        </p:blipFill>
        <p:spPr>
          <a:xfrm>
            <a:off x="8299367" y="1802458"/>
            <a:ext cx="3762405" cy="3346823"/>
          </a:xfrm>
          <a:prstGeom prst="rect">
            <a:avLst/>
          </a:prstGeom>
        </p:spPr>
      </p:pic>
      <p:graphicFrame>
        <p:nvGraphicFramePr>
          <p:cNvPr id="15" name="Table 15">
            <a:extLst>
              <a:ext uri="{FF2B5EF4-FFF2-40B4-BE49-F238E27FC236}">
                <a16:creationId xmlns:a16="http://schemas.microsoft.com/office/drawing/2014/main" id="{1D03685D-F341-4DE9-8374-F4DF10B15BD8}"/>
              </a:ext>
            </a:extLst>
          </p:cNvPr>
          <p:cNvGraphicFramePr>
            <a:graphicFrameLocks noGrp="1"/>
          </p:cNvGraphicFramePr>
          <p:nvPr>
            <p:extLst>
              <p:ext uri="{D42A27DB-BD31-4B8C-83A1-F6EECF244321}">
                <p14:modId xmlns:p14="http://schemas.microsoft.com/office/powerpoint/2010/main" val="1642602149"/>
              </p:ext>
            </p:extLst>
          </p:nvPr>
        </p:nvGraphicFramePr>
        <p:xfrm>
          <a:off x="462012" y="5149281"/>
          <a:ext cx="11729988" cy="1554480"/>
        </p:xfrm>
        <a:graphic>
          <a:graphicData uri="http://schemas.openxmlformats.org/drawingml/2006/table">
            <a:tbl>
              <a:tblPr firstRow="1" bandRow="1">
                <a:tableStyleId>{5C22544A-7EE6-4342-B048-85BDC9FD1C3A}</a:tableStyleId>
              </a:tblPr>
              <a:tblGrid>
                <a:gridCol w="1357188">
                  <a:extLst>
                    <a:ext uri="{9D8B030D-6E8A-4147-A177-3AD203B41FA5}">
                      <a16:colId xmlns:a16="http://schemas.microsoft.com/office/drawing/2014/main" val="2690986329"/>
                    </a:ext>
                  </a:extLst>
                </a:gridCol>
                <a:gridCol w="3020289">
                  <a:extLst>
                    <a:ext uri="{9D8B030D-6E8A-4147-A177-3AD203B41FA5}">
                      <a16:colId xmlns:a16="http://schemas.microsoft.com/office/drawing/2014/main" val="3976503086"/>
                    </a:ext>
                  </a:extLst>
                </a:gridCol>
                <a:gridCol w="4034300">
                  <a:extLst>
                    <a:ext uri="{9D8B030D-6E8A-4147-A177-3AD203B41FA5}">
                      <a16:colId xmlns:a16="http://schemas.microsoft.com/office/drawing/2014/main" val="1617054004"/>
                    </a:ext>
                  </a:extLst>
                </a:gridCol>
                <a:gridCol w="3318211">
                  <a:extLst>
                    <a:ext uri="{9D8B030D-6E8A-4147-A177-3AD203B41FA5}">
                      <a16:colId xmlns:a16="http://schemas.microsoft.com/office/drawing/2014/main" val="2730851400"/>
                    </a:ext>
                  </a:extLst>
                </a:gridCol>
              </a:tblGrid>
              <a:tr h="510010">
                <a:tc>
                  <a:txBody>
                    <a:bodyPr/>
                    <a:lstStyle/>
                    <a:p>
                      <a:r>
                        <a:rPr lang="en-US" sz="1800" dirty="0"/>
                        <a:t>Accuracy Ratio</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74.41%</a:t>
                      </a:r>
                    </a:p>
                    <a:p>
                      <a:pPr algn="ctr"/>
                      <a:endParaRPr lang="en-US" dirty="0"/>
                    </a:p>
                  </a:txBody>
                  <a:tcPr/>
                </a:tc>
                <a:tc>
                  <a:txBody>
                    <a:bodyPr/>
                    <a:lstStyle/>
                    <a:p>
                      <a:pPr algn="ctr"/>
                      <a:r>
                        <a:rPr lang="en-US" dirty="0"/>
                        <a:t>86.55%</a:t>
                      </a:r>
                    </a:p>
                  </a:txBody>
                  <a:tcPr/>
                </a:tc>
                <a:tc>
                  <a:txBody>
                    <a:bodyPr/>
                    <a:lstStyle/>
                    <a:p>
                      <a:pPr algn="ctr"/>
                      <a:r>
                        <a:rPr lang="en-US" dirty="0"/>
                        <a:t>85.46%</a:t>
                      </a:r>
                    </a:p>
                  </a:txBody>
                  <a:tcPr/>
                </a:tc>
                <a:extLst>
                  <a:ext uri="{0D108BD9-81ED-4DB2-BD59-A6C34878D82A}">
                    <a16:rowId xmlns:a16="http://schemas.microsoft.com/office/drawing/2014/main" val="792720108"/>
                  </a:ext>
                </a:extLst>
              </a:tr>
              <a:tr h="510010">
                <a:tc>
                  <a:txBody>
                    <a:bodyPr/>
                    <a:lstStyle/>
                    <a:p>
                      <a:r>
                        <a:rPr lang="en-US" b="1" dirty="0">
                          <a:solidFill>
                            <a:schemeClr val="tx1"/>
                          </a:solidFill>
                        </a:rPr>
                        <a:t>True positive rate</a:t>
                      </a:r>
                    </a:p>
                  </a:txBody>
                  <a:tcPr/>
                </a:tc>
                <a:tc>
                  <a:txBody>
                    <a:bodyPr/>
                    <a:lstStyle/>
                    <a:p>
                      <a:pPr algn="ctr"/>
                      <a:r>
                        <a:rPr lang="en-US" sz="1800" dirty="0"/>
                        <a:t>483/(483+80)=81%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212/(212+438)=32.62%</a:t>
                      </a:r>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282/(282+192)=59.49%</a:t>
                      </a:r>
                      <a:endParaRPr lang="en-US" dirty="0"/>
                    </a:p>
                    <a:p>
                      <a:endParaRPr lang="en-US" dirty="0"/>
                    </a:p>
                  </a:txBody>
                  <a:tcPr/>
                </a:tc>
                <a:extLst>
                  <a:ext uri="{0D108BD9-81ED-4DB2-BD59-A6C34878D82A}">
                    <a16:rowId xmlns:a16="http://schemas.microsoft.com/office/drawing/2014/main" val="261441392"/>
                  </a:ext>
                </a:extLst>
              </a:tr>
            </a:tbl>
          </a:graphicData>
        </a:graphic>
      </p:graphicFrame>
    </p:spTree>
    <p:extLst>
      <p:ext uri="{BB962C8B-B14F-4D97-AF65-F5344CB8AC3E}">
        <p14:creationId xmlns:p14="http://schemas.microsoft.com/office/powerpoint/2010/main" val="2189455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516034" y="142209"/>
            <a:ext cx="11573197" cy="724247"/>
          </a:xfrm>
          <a:prstGeom prst="rect">
            <a:avLst/>
          </a:prstGeom>
        </p:spPr>
        <p:txBody>
          <a:bodyPr/>
          <a:lstStyle/>
          <a:p>
            <a:r>
              <a:rPr lang="en-US" sz="4000" dirty="0" err="1"/>
              <a:t>Comparision</a:t>
            </a:r>
            <a:endParaRPr lang="en-US" sz="4000" dirty="0"/>
          </a:p>
        </p:txBody>
      </p:sp>
      <p:sp>
        <p:nvSpPr>
          <p:cNvPr id="43" name="Freeform: Shape 42">
            <a:extLst>
              <a:ext uri="{FF2B5EF4-FFF2-40B4-BE49-F238E27FC236}">
                <a16:creationId xmlns:a16="http://schemas.microsoft.com/office/drawing/2014/main" id="{8B4FD139-01DD-43F7-8BCB-A48448DACA98}"/>
              </a:ext>
            </a:extLst>
          </p:cNvPr>
          <p:cNvSpPr/>
          <p:nvPr/>
        </p:nvSpPr>
        <p:spPr>
          <a:xfrm>
            <a:off x="760118" y="2456863"/>
            <a:ext cx="460177" cy="361950"/>
          </a:xfrm>
          <a:custGeom>
            <a:avLst/>
            <a:gdLst/>
            <a:ahLst/>
            <a:cxnLst/>
            <a:rect l="l" t="t" r="r" b="b"/>
            <a:pathLst>
              <a:path w="460177" h="361950">
                <a:moveTo>
                  <a:pt x="427435" y="0"/>
                </a:moveTo>
                <a:lnTo>
                  <a:pt x="460177" y="69056"/>
                </a:lnTo>
                <a:cubicBezTo>
                  <a:pt x="426839" y="80168"/>
                  <a:pt x="402928" y="95647"/>
                  <a:pt x="388442" y="115490"/>
                </a:cubicBezTo>
                <a:cubicBezTo>
                  <a:pt x="373956" y="135334"/>
                  <a:pt x="366316" y="161726"/>
                  <a:pt x="365522" y="194667"/>
                </a:cubicBezTo>
                <a:lnTo>
                  <a:pt x="446485" y="194667"/>
                </a:lnTo>
                <a:lnTo>
                  <a:pt x="446485" y="361950"/>
                </a:lnTo>
                <a:lnTo>
                  <a:pt x="279202" y="361950"/>
                </a:lnTo>
                <a:lnTo>
                  <a:pt x="279202" y="242292"/>
                </a:lnTo>
                <a:cubicBezTo>
                  <a:pt x="279202" y="193476"/>
                  <a:pt x="283468" y="155178"/>
                  <a:pt x="292001" y="127397"/>
                </a:cubicBezTo>
                <a:cubicBezTo>
                  <a:pt x="300534" y="99615"/>
                  <a:pt x="316409" y="74612"/>
                  <a:pt x="339626" y="52387"/>
                </a:cubicBezTo>
                <a:cubicBezTo>
                  <a:pt x="362843" y="30162"/>
                  <a:pt x="392113" y="12700"/>
                  <a:pt x="427435" y="0"/>
                </a:cubicBezTo>
                <a:close/>
                <a:moveTo>
                  <a:pt x="148233" y="0"/>
                </a:moveTo>
                <a:lnTo>
                  <a:pt x="180975" y="69056"/>
                </a:lnTo>
                <a:cubicBezTo>
                  <a:pt x="147638" y="80168"/>
                  <a:pt x="123726" y="95647"/>
                  <a:pt x="109240" y="115490"/>
                </a:cubicBezTo>
                <a:cubicBezTo>
                  <a:pt x="94754" y="135334"/>
                  <a:pt x="87114" y="161726"/>
                  <a:pt x="86321" y="194667"/>
                </a:cubicBezTo>
                <a:lnTo>
                  <a:pt x="167283" y="194667"/>
                </a:lnTo>
                <a:lnTo>
                  <a:pt x="167283" y="361950"/>
                </a:lnTo>
                <a:lnTo>
                  <a:pt x="0" y="361950"/>
                </a:lnTo>
                <a:lnTo>
                  <a:pt x="0" y="242292"/>
                </a:lnTo>
                <a:cubicBezTo>
                  <a:pt x="0" y="193873"/>
                  <a:pt x="4267" y="155674"/>
                  <a:pt x="12800" y="127694"/>
                </a:cubicBezTo>
                <a:cubicBezTo>
                  <a:pt x="21332" y="99714"/>
                  <a:pt x="37108" y="74612"/>
                  <a:pt x="60127" y="52387"/>
                </a:cubicBezTo>
                <a:cubicBezTo>
                  <a:pt x="83146" y="30162"/>
                  <a:pt x="112514" y="12700"/>
                  <a:pt x="1482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5" name="Freeform: Shape 44">
            <a:extLst>
              <a:ext uri="{FF2B5EF4-FFF2-40B4-BE49-F238E27FC236}">
                <a16:creationId xmlns:a16="http://schemas.microsoft.com/office/drawing/2014/main" id="{0D28494A-E051-4F2D-B848-9C448740377B}"/>
              </a:ext>
            </a:extLst>
          </p:cNvPr>
          <p:cNvSpPr/>
          <p:nvPr/>
        </p:nvSpPr>
        <p:spPr>
          <a:xfrm>
            <a:off x="6473818" y="3960077"/>
            <a:ext cx="460177" cy="361950"/>
          </a:xfrm>
          <a:custGeom>
            <a:avLst/>
            <a:gdLst/>
            <a:ahLst/>
            <a:cxnLst/>
            <a:rect l="l" t="t" r="r" b="b"/>
            <a:pathLst>
              <a:path w="460177" h="361950">
                <a:moveTo>
                  <a:pt x="292894" y="0"/>
                </a:moveTo>
                <a:lnTo>
                  <a:pt x="460177" y="0"/>
                </a:lnTo>
                <a:lnTo>
                  <a:pt x="460177" y="119657"/>
                </a:lnTo>
                <a:cubicBezTo>
                  <a:pt x="460177" y="168076"/>
                  <a:pt x="455911" y="206275"/>
                  <a:pt x="447378" y="234255"/>
                </a:cubicBezTo>
                <a:cubicBezTo>
                  <a:pt x="438845" y="262235"/>
                  <a:pt x="423069" y="287337"/>
                  <a:pt x="400050" y="309562"/>
                </a:cubicBezTo>
                <a:cubicBezTo>
                  <a:pt x="377032" y="331787"/>
                  <a:pt x="347663" y="349250"/>
                  <a:pt x="311944" y="361950"/>
                </a:cubicBezTo>
                <a:lnTo>
                  <a:pt x="279202" y="292893"/>
                </a:lnTo>
                <a:cubicBezTo>
                  <a:pt x="312539" y="281781"/>
                  <a:pt x="336451" y="266303"/>
                  <a:pt x="350937" y="246459"/>
                </a:cubicBezTo>
                <a:cubicBezTo>
                  <a:pt x="365423" y="226615"/>
                  <a:pt x="373063" y="200223"/>
                  <a:pt x="373857" y="167282"/>
                </a:cubicBezTo>
                <a:lnTo>
                  <a:pt x="292894" y="167282"/>
                </a:lnTo>
                <a:close/>
                <a:moveTo>
                  <a:pt x="13693" y="0"/>
                </a:moveTo>
                <a:lnTo>
                  <a:pt x="180975" y="0"/>
                </a:lnTo>
                <a:lnTo>
                  <a:pt x="180975" y="119657"/>
                </a:lnTo>
                <a:cubicBezTo>
                  <a:pt x="180975" y="168473"/>
                  <a:pt x="176709" y="206772"/>
                  <a:pt x="168176" y="234553"/>
                </a:cubicBezTo>
                <a:cubicBezTo>
                  <a:pt x="159643" y="262334"/>
                  <a:pt x="143768" y="287337"/>
                  <a:pt x="120551" y="309562"/>
                </a:cubicBezTo>
                <a:cubicBezTo>
                  <a:pt x="97334" y="331787"/>
                  <a:pt x="68064" y="349250"/>
                  <a:pt x="32743" y="361950"/>
                </a:cubicBezTo>
                <a:lnTo>
                  <a:pt x="0" y="292893"/>
                </a:lnTo>
                <a:cubicBezTo>
                  <a:pt x="33338" y="281781"/>
                  <a:pt x="57250" y="266303"/>
                  <a:pt x="71736" y="246459"/>
                </a:cubicBezTo>
                <a:cubicBezTo>
                  <a:pt x="86222" y="226615"/>
                  <a:pt x="93861" y="200223"/>
                  <a:pt x="94655" y="167282"/>
                </a:cubicBezTo>
                <a:lnTo>
                  <a:pt x="13693" y="1672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pic>
        <p:nvPicPr>
          <p:cNvPr id="3" name="Picture 2">
            <a:extLst>
              <a:ext uri="{FF2B5EF4-FFF2-40B4-BE49-F238E27FC236}">
                <a16:creationId xmlns:a16="http://schemas.microsoft.com/office/drawing/2014/main" id="{F5D5CEE7-10CE-4A1A-B71B-0F3256585F22}"/>
              </a:ext>
            </a:extLst>
          </p:cNvPr>
          <p:cNvPicPr>
            <a:picLocks noChangeAspect="1"/>
          </p:cNvPicPr>
          <p:nvPr/>
        </p:nvPicPr>
        <p:blipFill>
          <a:blip r:embed="rId3"/>
          <a:stretch>
            <a:fillRect/>
          </a:stretch>
        </p:blipFill>
        <p:spPr>
          <a:xfrm>
            <a:off x="2354703" y="1438019"/>
            <a:ext cx="7154711" cy="4664398"/>
          </a:xfrm>
          <a:prstGeom prst="rect">
            <a:avLst/>
          </a:prstGeom>
        </p:spPr>
      </p:pic>
      <p:sp>
        <p:nvSpPr>
          <p:cNvPr id="6" name="Rectangle 5">
            <a:extLst>
              <a:ext uri="{FF2B5EF4-FFF2-40B4-BE49-F238E27FC236}">
                <a16:creationId xmlns:a16="http://schemas.microsoft.com/office/drawing/2014/main" id="{CFA1ED1D-16C2-4077-B0E6-872065B1BB82}"/>
              </a:ext>
            </a:extLst>
          </p:cNvPr>
          <p:cNvSpPr/>
          <p:nvPr/>
        </p:nvSpPr>
        <p:spPr>
          <a:xfrm>
            <a:off x="8229600" y="3968625"/>
            <a:ext cx="2935706" cy="361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cs typeface="+mn-cs"/>
              </a:rPr>
              <a:t>Nice interpretability</a:t>
            </a:r>
          </a:p>
        </p:txBody>
      </p:sp>
      <p:sp>
        <p:nvSpPr>
          <p:cNvPr id="85" name="Rectangle 84">
            <a:extLst>
              <a:ext uri="{FF2B5EF4-FFF2-40B4-BE49-F238E27FC236}">
                <a16:creationId xmlns:a16="http://schemas.microsoft.com/office/drawing/2014/main" id="{F74B9F13-E08B-4631-982E-806BDF8EB41E}"/>
              </a:ext>
            </a:extLst>
          </p:cNvPr>
          <p:cNvSpPr/>
          <p:nvPr/>
        </p:nvSpPr>
        <p:spPr>
          <a:xfrm>
            <a:off x="8229600" y="4614451"/>
            <a:ext cx="2935706" cy="361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High True positive rate</a:t>
            </a:r>
          </a:p>
        </p:txBody>
      </p:sp>
      <p:sp>
        <p:nvSpPr>
          <p:cNvPr id="86" name="Rectangle 85">
            <a:extLst>
              <a:ext uri="{FF2B5EF4-FFF2-40B4-BE49-F238E27FC236}">
                <a16:creationId xmlns:a16="http://schemas.microsoft.com/office/drawing/2014/main" id="{0B5E732D-9AAF-43D6-8617-CC65394A0636}"/>
              </a:ext>
            </a:extLst>
          </p:cNvPr>
          <p:cNvSpPr/>
          <p:nvPr/>
        </p:nvSpPr>
        <p:spPr>
          <a:xfrm>
            <a:off x="8229601" y="5260277"/>
            <a:ext cx="2935706" cy="55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Provide default rate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cs typeface="+mn-cs"/>
              </a:rPr>
              <a:t>ROC  Graph</a:t>
            </a:r>
          </a:p>
        </p:txBody>
      </p:sp>
      <p:sp>
        <p:nvSpPr>
          <p:cNvPr id="7" name="Rectangle 6">
            <a:extLst>
              <a:ext uri="{FF2B5EF4-FFF2-40B4-BE49-F238E27FC236}">
                <a16:creationId xmlns:a16="http://schemas.microsoft.com/office/drawing/2014/main" id="{33D47C72-D537-463E-9AC3-0707C5615872}"/>
              </a:ext>
            </a:extLst>
          </p:cNvPr>
          <p:cNvSpPr/>
          <p:nvPr/>
        </p:nvSpPr>
        <p:spPr>
          <a:xfrm>
            <a:off x="8229600" y="5998911"/>
            <a:ext cx="2935706" cy="4908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Accuracy ratio </a:t>
            </a:r>
          </a:p>
        </p:txBody>
      </p:sp>
      <p:sp>
        <p:nvSpPr>
          <p:cNvPr id="87" name="Rectangle 86">
            <a:extLst>
              <a:ext uri="{FF2B5EF4-FFF2-40B4-BE49-F238E27FC236}">
                <a16:creationId xmlns:a16="http://schemas.microsoft.com/office/drawing/2014/main" id="{01A9BBF0-3863-4939-9063-301D3E482212}"/>
              </a:ext>
            </a:extLst>
          </p:cNvPr>
          <p:cNvSpPr/>
          <p:nvPr/>
        </p:nvSpPr>
        <p:spPr>
          <a:xfrm>
            <a:off x="0" y="2051643"/>
            <a:ext cx="2935706" cy="361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cs typeface="+mn-cs"/>
              </a:rPr>
              <a:t>Overcome overfitting</a:t>
            </a:r>
          </a:p>
        </p:txBody>
      </p:sp>
      <p:sp>
        <p:nvSpPr>
          <p:cNvPr id="88" name="Rectangle 87">
            <a:extLst>
              <a:ext uri="{FF2B5EF4-FFF2-40B4-BE49-F238E27FC236}">
                <a16:creationId xmlns:a16="http://schemas.microsoft.com/office/drawing/2014/main" id="{CDAA779E-BD16-4FCC-A648-8CAD059E711B}"/>
              </a:ext>
            </a:extLst>
          </p:cNvPr>
          <p:cNvSpPr/>
          <p:nvPr/>
        </p:nvSpPr>
        <p:spPr>
          <a:xfrm>
            <a:off x="0" y="2696351"/>
            <a:ext cx="2935706" cy="4908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Relatively low efficiency</a:t>
            </a:r>
          </a:p>
        </p:txBody>
      </p:sp>
      <p:sp>
        <p:nvSpPr>
          <p:cNvPr id="92" name="Rectangle 91">
            <a:extLst>
              <a:ext uri="{FF2B5EF4-FFF2-40B4-BE49-F238E27FC236}">
                <a16:creationId xmlns:a16="http://schemas.microsoft.com/office/drawing/2014/main" id="{0E05AD28-C88B-4336-9C90-B4EB31A1E2A9}"/>
              </a:ext>
            </a:extLst>
          </p:cNvPr>
          <p:cNvSpPr/>
          <p:nvPr/>
        </p:nvSpPr>
        <p:spPr>
          <a:xfrm>
            <a:off x="0" y="3425318"/>
            <a:ext cx="2935706" cy="49088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Not easy to explain</a:t>
            </a:r>
          </a:p>
        </p:txBody>
      </p:sp>
      <p:sp>
        <p:nvSpPr>
          <p:cNvPr id="93" name="Rectangle 92">
            <a:extLst>
              <a:ext uri="{FF2B5EF4-FFF2-40B4-BE49-F238E27FC236}">
                <a16:creationId xmlns:a16="http://schemas.microsoft.com/office/drawing/2014/main" id="{E1C8B42B-33B4-4558-9B60-BC7E2E9860D0}"/>
              </a:ext>
            </a:extLst>
          </p:cNvPr>
          <p:cNvSpPr/>
          <p:nvPr/>
        </p:nvSpPr>
        <p:spPr>
          <a:xfrm>
            <a:off x="0" y="1386296"/>
            <a:ext cx="2935706" cy="361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a:cs typeface="+mn-cs"/>
              </a:rPr>
              <a:t>Accuracy ratio </a:t>
            </a:r>
            <a:endParaRPr kumimoji="0" lang="en-US" sz="2000" b="1"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40873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5" grpId="0" animBg="1"/>
      <p:bldP spid="86" grpId="0" animBg="1"/>
      <p:bldP spid="7" grpId="0" animBg="1"/>
      <p:bldP spid="87" grpId="0" animBg="1"/>
      <p:bldP spid="88" grpId="0" animBg="1"/>
      <p:bldP spid="92" grpId="0" animBg="1"/>
      <p:bldP spid="9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386D4C34-FB77-459C-BFC9-BED4AB4CA10A}"/>
              </a:ext>
            </a:extLst>
          </p:cNvPr>
          <p:cNvSpPr txBox="1">
            <a:spLocks/>
          </p:cNvSpPr>
          <p:nvPr/>
        </p:nvSpPr>
        <p:spPr>
          <a:xfrm>
            <a:off x="2844845" y="2152604"/>
            <a:ext cx="5115248" cy="180022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5400" b="1" i="0" u="none" strike="noStrike" kern="1200" cap="none" spc="0" normalizeH="0" baseline="0" noProof="0" dirty="0">
                <a:ln>
                  <a:noFill/>
                </a:ln>
                <a:solidFill>
                  <a:prstClr val="white"/>
                </a:solidFill>
                <a:effectLst/>
                <a:uLnTx/>
                <a:uFillTx/>
                <a:latin typeface="Arial"/>
                <a:cs typeface="Arial" pitchFamily="34" charset="0"/>
              </a:rPr>
              <a:t>Conclusion</a:t>
            </a:r>
          </a:p>
        </p:txBody>
      </p:sp>
    </p:spTree>
    <p:extLst>
      <p:ext uri="{BB962C8B-B14F-4D97-AF65-F5344CB8AC3E}">
        <p14:creationId xmlns:p14="http://schemas.microsoft.com/office/powerpoint/2010/main" val="885242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0" i="0" u="none" strike="noStrike" kern="1200" cap="none" spc="0" normalizeH="0" baseline="0" noProof="0" dirty="0">
                <a:ln>
                  <a:noFill/>
                </a:ln>
                <a:solidFill>
                  <a:prstClr val="white"/>
                </a:solidFill>
                <a:effectLst/>
                <a:uLnTx/>
                <a:uFillTx/>
                <a:latin typeface="Arial"/>
                <a:cs typeface="Arial" pitchFamily="34" charset="0"/>
              </a:rPr>
              <a:t>THANK YOU</a:t>
            </a:r>
            <a:endParaRPr kumimoji="0" lang="ko-KR" altLang="en-US" sz="60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69057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D044D8-EDEA-427C-B87F-420E9DBC2E81}"/>
              </a:ext>
            </a:extLst>
          </p:cNvPr>
          <p:cNvGraphicFramePr>
            <a:graphicFrameLocks noGrp="1"/>
          </p:cNvGraphicFramePr>
          <p:nvPr/>
        </p:nvGraphicFramePr>
        <p:xfrm>
          <a:off x="800562" y="642269"/>
          <a:ext cx="2471143" cy="2867025"/>
        </p:xfrm>
        <a:graphic>
          <a:graphicData uri="http://schemas.openxmlformats.org/drawingml/2006/table">
            <a:tbl>
              <a:tblPr>
                <a:tableStyleId>{5C22544A-7EE6-4342-B048-85BDC9FD1C3A}</a:tableStyleId>
              </a:tblPr>
              <a:tblGrid>
                <a:gridCol w="1487371">
                  <a:extLst>
                    <a:ext uri="{9D8B030D-6E8A-4147-A177-3AD203B41FA5}">
                      <a16:colId xmlns:a16="http://schemas.microsoft.com/office/drawing/2014/main" val="3819643960"/>
                    </a:ext>
                  </a:extLst>
                </a:gridCol>
                <a:gridCol w="983772">
                  <a:extLst>
                    <a:ext uri="{9D8B030D-6E8A-4147-A177-3AD203B41FA5}">
                      <a16:colId xmlns:a16="http://schemas.microsoft.com/office/drawing/2014/main" val="1301311803"/>
                    </a:ext>
                  </a:extLst>
                </a:gridCol>
              </a:tblGrid>
              <a:tr h="190500">
                <a:tc>
                  <a:txBody>
                    <a:bodyPr/>
                    <a:lstStyle/>
                    <a:p>
                      <a:pPr algn="ctr" fontAlgn="ctr"/>
                      <a:r>
                        <a:rPr lang="en-US" sz="1100" u="none" strike="noStrike">
                          <a:effectLst/>
                        </a:rPr>
                        <a:t>loan_amnt</a:t>
                      </a:r>
                      <a:endParaRPr lang="en-US"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11718289"/>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76040146"/>
                  </a:ext>
                </a:extLst>
              </a:tr>
              <a:tr h="190500">
                <a:tc>
                  <a:txBody>
                    <a:bodyPr/>
                    <a:lstStyle/>
                    <a:p>
                      <a:pPr algn="l" fontAlgn="ctr"/>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11231.36028</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89801268"/>
                  </a:ext>
                </a:extLst>
              </a:tr>
              <a:tr h="190500">
                <a:tc>
                  <a:txBody>
                    <a:bodyPr/>
                    <a:lstStyle/>
                    <a:p>
                      <a:pPr algn="l" fontAlgn="ctr"/>
                      <a:r>
                        <a:rPr lang="en-US" sz="1100" u="none" strike="noStrike">
                          <a:effectLst/>
                        </a:rPr>
                        <a:t>Standard Error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37.42295482</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5486507"/>
                  </a:ext>
                </a:extLst>
              </a:tr>
              <a:tr h="190500">
                <a:tc>
                  <a:txBody>
                    <a:bodyPr/>
                    <a:lstStyle/>
                    <a:p>
                      <a:pPr algn="l" fontAlgn="ctr"/>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33169364"/>
                  </a:ext>
                </a:extLst>
              </a:tr>
              <a:tr h="190500">
                <a:tc>
                  <a:txBody>
                    <a:bodyPr/>
                    <a:lstStyle/>
                    <a:p>
                      <a:pPr algn="l" fontAlgn="ctr"/>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64229687"/>
                  </a:ext>
                </a:extLst>
              </a:tr>
              <a:tr h="190500">
                <a:tc>
                  <a:txBody>
                    <a:bodyPr/>
                    <a:lstStyle/>
                    <a:p>
                      <a:pPr algn="l" fontAlgn="ctr"/>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7464.542832</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00872019"/>
                  </a:ext>
                </a:extLst>
              </a:tr>
              <a:tr h="190500">
                <a:tc>
                  <a:txBody>
                    <a:bodyPr/>
                    <a:lstStyle/>
                    <a:p>
                      <a:pPr algn="l" fontAlgn="ctr"/>
                      <a:r>
                        <a:rPr lang="en-US" sz="1100" u="none" strike="noStrike">
                          <a:effectLst/>
                        </a:rPr>
                        <a:t>Sample Variance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55719399.69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61013694"/>
                  </a:ext>
                </a:extLst>
              </a:tr>
              <a:tr h="190500">
                <a:tc>
                  <a:txBody>
                    <a:bodyPr/>
                    <a:lstStyle/>
                    <a:p>
                      <a:pPr algn="l" fontAlgn="ctr"/>
                      <a:r>
                        <a:rPr lang="en-US" sz="1100" u="none" strike="noStrike">
                          <a:effectLst/>
                        </a:rPr>
                        <a:t>Kurtosis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0.763136391</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71313338"/>
                  </a:ext>
                </a:extLst>
              </a:tr>
              <a:tr h="190500">
                <a:tc>
                  <a:txBody>
                    <a:bodyPr/>
                    <a:lstStyle/>
                    <a:p>
                      <a:pPr algn="l" fontAlgn="ctr"/>
                      <a:r>
                        <a:rPr lang="en-US" sz="1100" u="none" strike="noStrike">
                          <a:effectLst/>
                        </a:rPr>
                        <a:t>Skewness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1.057864295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56787733"/>
                  </a:ext>
                </a:extLst>
              </a:tr>
              <a:tr h="190500">
                <a:tc>
                  <a:txBody>
                    <a:bodyPr/>
                    <a:lstStyle/>
                    <a:p>
                      <a:pPr algn="l" fontAlgn="ctr"/>
                      <a:r>
                        <a:rPr lang="en-US" sz="1100" u="none" strike="noStrike">
                          <a:effectLst/>
                        </a:rPr>
                        <a:t>Range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34500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08545232"/>
                  </a:ext>
                </a:extLst>
              </a:tr>
              <a:tr h="190500">
                <a:tc>
                  <a:txBody>
                    <a:bodyPr/>
                    <a:lstStyle/>
                    <a:p>
                      <a:pPr algn="l" fontAlgn="ctr"/>
                      <a:r>
                        <a:rPr lang="en-US" sz="1100" u="none" strike="noStrike">
                          <a:effectLst/>
                        </a:rPr>
                        <a:t>Minimum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1692208"/>
                  </a:ext>
                </a:extLst>
              </a:tr>
              <a:tr h="190500">
                <a:tc>
                  <a:txBody>
                    <a:bodyPr/>
                    <a:lstStyle/>
                    <a:p>
                      <a:pPr algn="l" fontAlgn="ctr"/>
                      <a:r>
                        <a:rPr lang="en-US" sz="1100" u="none" strike="noStrike">
                          <a:effectLst/>
                        </a:rPr>
                        <a:t>Maximum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35000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25865097"/>
                  </a:ext>
                </a:extLst>
              </a:tr>
              <a:tr h="190500">
                <a:tc>
                  <a:txBody>
                    <a:bodyPr/>
                    <a:lstStyle/>
                    <a:p>
                      <a:pPr algn="l" fontAlgn="ctr"/>
                      <a:r>
                        <a:rPr lang="en-US" sz="1100" u="none" strike="noStrike">
                          <a:effectLst/>
                        </a:rPr>
                        <a:t>Sum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446850900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9051185"/>
                  </a:ext>
                </a:extLst>
              </a:tr>
              <a:tr h="200025">
                <a:tc>
                  <a:txBody>
                    <a:bodyPr/>
                    <a:lstStyle/>
                    <a:p>
                      <a:pPr algn="l" fontAlgn="ctr"/>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dirty="0">
                          <a:effectLst/>
                        </a:rPr>
                        <a:t>39786</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42470281"/>
                  </a:ext>
                </a:extLst>
              </a:tr>
            </a:tbl>
          </a:graphicData>
        </a:graphic>
      </p:graphicFrame>
      <p:graphicFrame>
        <p:nvGraphicFramePr>
          <p:cNvPr id="10" name="Table 9">
            <a:extLst>
              <a:ext uri="{FF2B5EF4-FFF2-40B4-BE49-F238E27FC236}">
                <a16:creationId xmlns:a16="http://schemas.microsoft.com/office/drawing/2014/main" id="{0CA8C9B3-7860-4CFD-A207-E8DD734D0272}"/>
              </a:ext>
            </a:extLst>
          </p:cNvPr>
          <p:cNvGraphicFramePr>
            <a:graphicFrameLocks noGrp="1"/>
          </p:cNvGraphicFramePr>
          <p:nvPr/>
        </p:nvGraphicFramePr>
        <p:xfrm>
          <a:off x="3271705" y="649907"/>
          <a:ext cx="2413360" cy="2867025"/>
        </p:xfrm>
        <a:graphic>
          <a:graphicData uri="http://schemas.openxmlformats.org/drawingml/2006/table">
            <a:tbl>
              <a:tblPr>
                <a:tableStyleId>{5C22544A-7EE6-4342-B048-85BDC9FD1C3A}</a:tableStyleId>
              </a:tblPr>
              <a:tblGrid>
                <a:gridCol w="1416780">
                  <a:extLst>
                    <a:ext uri="{9D8B030D-6E8A-4147-A177-3AD203B41FA5}">
                      <a16:colId xmlns:a16="http://schemas.microsoft.com/office/drawing/2014/main" val="2743160227"/>
                    </a:ext>
                  </a:extLst>
                </a:gridCol>
                <a:gridCol w="996580">
                  <a:extLst>
                    <a:ext uri="{9D8B030D-6E8A-4147-A177-3AD203B41FA5}">
                      <a16:colId xmlns:a16="http://schemas.microsoft.com/office/drawing/2014/main" val="2547320039"/>
                    </a:ext>
                  </a:extLst>
                </a:gridCol>
              </a:tblGrid>
              <a:tr h="190500">
                <a:tc>
                  <a:txBody>
                    <a:bodyPr/>
                    <a:lstStyle/>
                    <a:p>
                      <a:pPr algn="ctr" fontAlgn="ctr"/>
                      <a:r>
                        <a:rPr lang="en-US" sz="1100" u="none" strike="noStrike">
                          <a:effectLst/>
                        </a:rPr>
                        <a:t>emp_length</a:t>
                      </a:r>
                      <a:endParaRPr lang="en-US"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75223922"/>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53950514"/>
                  </a:ext>
                </a:extLst>
              </a:tr>
              <a:tr h="190500">
                <a:tc>
                  <a:txBody>
                    <a:bodyPr/>
                    <a:lstStyle/>
                    <a:p>
                      <a:pPr algn="l" fontAlgn="ctr"/>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4.897250289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5305507"/>
                  </a:ext>
                </a:extLst>
              </a:tr>
              <a:tr h="190500">
                <a:tc>
                  <a:txBody>
                    <a:bodyPr/>
                    <a:lstStyle/>
                    <a:p>
                      <a:pPr algn="l" fontAlgn="ctr"/>
                      <a:r>
                        <a:rPr lang="en-US" sz="1100" u="none" strike="noStrike">
                          <a:effectLst/>
                        </a:rPr>
                        <a:t>Standard Error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0.017703999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4966490"/>
                  </a:ext>
                </a:extLst>
              </a:tr>
              <a:tr h="190500">
                <a:tc>
                  <a:txBody>
                    <a:bodyPr/>
                    <a:lstStyle/>
                    <a:p>
                      <a:pPr algn="l" fontAlgn="ctr"/>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20698130"/>
                  </a:ext>
                </a:extLst>
              </a:tr>
              <a:tr h="190500">
                <a:tc>
                  <a:txBody>
                    <a:bodyPr/>
                    <a:lstStyle/>
                    <a:p>
                      <a:pPr algn="l" fontAlgn="ctr"/>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95971176"/>
                  </a:ext>
                </a:extLst>
              </a:tr>
              <a:tr h="190500">
                <a:tc>
                  <a:txBody>
                    <a:bodyPr/>
                    <a:lstStyle/>
                    <a:p>
                      <a:pPr algn="l" fontAlgn="ctr"/>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dirty="0">
                          <a:effectLst/>
                        </a:rPr>
                        <a:t>3.531315441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986094"/>
                  </a:ext>
                </a:extLst>
              </a:tr>
              <a:tr h="190500">
                <a:tc>
                  <a:txBody>
                    <a:bodyPr/>
                    <a:lstStyle/>
                    <a:p>
                      <a:pPr algn="l" fontAlgn="ctr"/>
                      <a:r>
                        <a:rPr lang="en-US" sz="1100" u="none" strike="noStrike">
                          <a:effectLst/>
                        </a:rPr>
                        <a:t>Sample Variance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12.47018874</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7059539"/>
                  </a:ext>
                </a:extLst>
              </a:tr>
              <a:tr h="190500">
                <a:tc>
                  <a:txBody>
                    <a:bodyPr/>
                    <a:lstStyle/>
                    <a:p>
                      <a:pPr algn="l" fontAlgn="ctr"/>
                      <a:r>
                        <a:rPr lang="en-US" sz="1100" u="none" strike="noStrike">
                          <a:effectLst/>
                        </a:rPr>
                        <a:t>Kurtosis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-1.381078502</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42393799"/>
                  </a:ext>
                </a:extLst>
              </a:tr>
              <a:tr h="190500">
                <a:tc>
                  <a:txBody>
                    <a:bodyPr/>
                    <a:lstStyle/>
                    <a:p>
                      <a:pPr algn="l" fontAlgn="ctr"/>
                      <a:r>
                        <a:rPr lang="en-US" sz="1100" u="none" strike="noStrike" dirty="0">
                          <a:effectLst/>
                        </a:rPr>
                        <a:t>Skewness</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0.277850033</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43378820"/>
                  </a:ext>
                </a:extLst>
              </a:tr>
              <a:tr h="190500">
                <a:tc>
                  <a:txBody>
                    <a:bodyPr/>
                    <a:lstStyle/>
                    <a:p>
                      <a:pPr algn="l" fontAlgn="ctr"/>
                      <a:r>
                        <a:rPr lang="en-US" sz="1100" u="none" strike="noStrike" dirty="0">
                          <a:effectLst/>
                        </a:rPr>
                        <a:t>Range</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97930083"/>
                  </a:ext>
                </a:extLst>
              </a:tr>
              <a:tr h="190500">
                <a:tc>
                  <a:txBody>
                    <a:bodyPr/>
                    <a:lstStyle/>
                    <a:p>
                      <a:pPr algn="l" fontAlgn="ctr"/>
                      <a:r>
                        <a:rPr lang="en-US" sz="1100" u="none" strike="noStrike">
                          <a:effectLst/>
                        </a:rPr>
                        <a:t>Minimum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22984310"/>
                  </a:ext>
                </a:extLst>
              </a:tr>
              <a:tr h="190500">
                <a:tc>
                  <a:txBody>
                    <a:bodyPr/>
                    <a:lstStyle/>
                    <a:p>
                      <a:pPr algn="l" fontAlgn="ctr"/>
                      <a:r>
                        <a:rPr lang="en-US" sz="1100" u="none" strike="noStrike">
                          <a:effectLst/>
                        </a:rPr>
                        <a:t>Maximum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41467968"/>
                  </a:ext>
                </a:extLst>
              </a:tr>
              <a:tr h="190500">
                <a:tc>
                  <a:txBody>
                    <a:bodyPr/>
                    <a:lstStyle/>
                    <a:p>
                      <a:pPr algn="l" fontAlgn="ctr"/>
                      <a:r>
                        <a:rPr lang="en-US" sz="1100" u="none" strike="noStrike">
                          <a:effectLst/>
                        </a:rPr>
                        <a:t>Sum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194842</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73899757"/>
                  </a:ext>
                </a:extLst>
              </a:tr>
              <a:tr h="200025">
                <a:tc>
                  <a:txBody>
                    <a:bodyPr/>
                    <a:lstStyle/>
                    <a:p>
                      <a:pPr algn="l" fontAlgn="ctr"/>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dirty="0">
                          <a:effectLst/>
                        </a:rPr>
                        <a:t>39786</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83352641"/>
                  </a:ext>
                </a:extLst>
              </a:tr>
            </a:tbl>
          </a:graphicData>
        </a:graphic>
      </p:graphicFrame>
      <p:graphicFrame>
        <p:nvGraphicFramePr>
          <p:cNvPr id="11" name="Table 10">
            <a:extLst>
              <a:ext uri="{FF2B5EF4-FFF2-40B4-BE49-F238E27FC236}">
                <a16:creationId xmlns:a16="http://schemas.microsoft.com/office/drawing/2014/main" id="{FA422AC5-FCFE-43A6-8CA7-364465A47619}"/>
              </a:ext>
            </a:extLst>
          </p:cNvPr>
          <p:cNvGraphicFramePr>
            <a:graphicFrameLocks noGrp="1"/>
          </p:cNvGraphicFramePr>
          <p:nvPr/>
        </p:nvGraphicFramePr>
        <p:xfrm>
          <a:off x="5685065" y="649907"/>
          <a:ext cx="2572062" cy="2867025"/>
        </p:xfrm>
        <a:graphic>
          <a:graphicData uri="http://schemas.openxmlformats.org/drawingml/2006/table">
            <a:tbl>
              <a:tblPr>
                <a:tableStyleId>{5C22544A-7EE6-4342-B048-85BDC9FD1C3A}</a:tableStyleId>
              </a:tblPr>
              <a:tblGrid>
                <a:gridCol w="1548113">
                  <a:extLst>
                    <a:ext uri="{9D8B030D-6E8A-4147-A177-3AD203B41FA5}">
                      <a16:colId xmlns:a16="http://schemas.microsoft.com/office/drawing/2014/main" val="925703946"/>
                    </a:ext>
                  </a:extLst>
                </a:gridCol>
                <a:gridCol w="1023949">
                  <a:extLst>
                    <a:ext uri="{9D8B030D-6E8A-4147-A177-3AD203B41FA5}">
                      <a16:colId xmlns:a16="http://schemas.microsoft.com/office/drawing/2014/main" val="2513384802"/>
                    </a:ext>
                  </a:extLst>
                </a:gridCol>
              </a:tblGrid>
              <a:tr h="190500">
                <a:tc>
                  <a:txBody>
                    <a:bodyPr/>
                    <a:lstStyle/>
                    <a:p>
                      <a:pPr algn="ctr" fontAlgn="ctr"/>
                      <a:r>
                        <a:rPr lang="en-US" sz="1100" u="none" strike="noStrike">
                          <a:effectLst/>
                        </a:rPr>
                        <a:t>annual_inc</a:t>
                      </a:r>
                      <a:endParaRPr lang="en-US"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98298140"/>
                  </a:ext>
                </a:extLst>
              </a:tr>
              <a:tr h="190500">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25233099"/>
                  </a:ext>
                </a:extLst>
              </a:tr>
              <a:tr h="190500">
                <a:tc>
                  <a:txBody>
                    <a:bodyPr/>
                    <a:lstStyle/>
                    <a:p>
                      <a:pPr algn="l" fontAlgn="ctr"/>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68979.06676</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7950108"/>
                  </a:ext>
                </a:extLst>
              </a:tr>
              <a:tr h="190500">
                <a:tc>
                  <a:txBody>
                    <a:bodyPr/>
                    <a:lstStyle/>
                    <a:p>
                      <a:pPr algn="l" fontAlgn="ctr"/>
                      <a:r>
                        <a:rPr lang="en-US" sz="1100" u="none" strike="noStrike">
                          <a:effectLst/>
                        </a:rPr>
                        <a:t>Standard Error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319.6694351</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27105633"/>
                  </a:ext>
                </a:extLst>
              </a:tr>
              <a:tr h="190500">
                <a:tc>
                  <a:txBody>
                    <a:bodyPr/>
                    <a:lstStyle/>
                    <a:p>
                      <a:pPr algn="l" fontAlgn="ctr"/>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59000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64535361"/>
                  </a:ext>
                </a:extLst>
              </a:tr>
              <a:tr h="190500">
                <a:tc>
                  <a:txBody>
                    <a:bodyPr/>
                    <a:lstStyle/>
                    <a:p>
                      <a:pPr algn="l" fontAlgn="ctr"/>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60000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78745066"/>
                  </a:ext>
                </a:extLst>
              </a:tr>
              <a:tr h="190500">
                <a:tc>
                  <a:txBody>
                    <a:bodyPr/>
                    <a:lstStyle/>
                    <a:p>
                      <a:pPr algn="l" fontAlgn="ctr"/>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dirty="0">
                          <a:effectLst/>
                        </a:rPr>
                        <a:t>63762.63452</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84967458"/>
                  </a:ext>
                </a:extLst>
              </a:tr>
              <a:tr h="190500">
                <a:tc>
                  <a:txBody>
                    <a:bodyPr/>
                    <a:lstStyle/>
                    <a:p>
                      <a:pPr algn="l" fontAlgn="ctr"/>
                      <a:r>
                        <a:rPr lang="en-US" sz="1100" u="none" strike="noStrike">
                          <a:effectLst/>
                        </a:rPr>
                        <a:t>Sample Variance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4065673561</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89183793"/>
                  </a:ext>
                </a:extLst>
              </a:tr>
              <a:tr h="190500">
                <a:tc>
                  <a:txBody>
                    <a:bodyPr/>
                    <a:lstStyle/>
                    <a:p>
                      <a:pPr algn="l" fontAlgn="ctr"/>
                      <a:r>
                        <a:rPr lang="en-US" sz="1100" u="none" strike="noStrike">
                          <a:effectLst/>
                        </a:rPr>
                        <a:t>Kurtosis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2303.219566</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8920053"/>
                  </a:ext>
                </a:extLst>
              </a:tr>
              <a:tr h="190500">
                <a:tc>
                  <a:txBody>
                    <a:bodyPr/>
                    <a:lstStyle/>
                    <a:p>
                      <a:pPr algn="l" fontAlgn="ctr"/>
                      <a:r>
                        <a:rPr lang="en-US" sz="1100" u="none" strike="noStrike">
                          <a:effectLst/>
                        </a:rPr>
                        <a:t>Skewness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dirty="0">
                          <a:effectLst/>
                        </a:rPr>
                        <a:t>30.94133112</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25002984"/>
                  </a:ext>
                </a:extLst>
              </a:tr>
              <a:tr h="190500">
                <a:tc>
                  <a:txBody>
                    <a:bodyPr/>
                    <a:lstStyle/>
                    <a:p>
                      <a:pPr algn="l" fontAlgn="ctr"/>
                      <a:r>
                        <a:rPr lang="en-US" sz="1100" u="none" strike="noStrike">
                          <a:effectLst/>
                        </a:rPr>
                        <a:t>Range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5996000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36501938"/>
                  </a:ext>
                </a:extLst>
              </a:tr>
              <a:tr h="190500">
                <a:tc>
                  <a:txBody>
                    <a:bodyPr/>
                    <a:lstStyle/>
                    <a:p>
                      <a:pPr algn="l" fontAlgn="ctr"/>
                      <a:r>
                        <a:rPr lang="en-US" sz="1100" u="none" strike="noStrike">
                          <a:effectLst/>
                        </a:rPr>
                        <a:t>Minimum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4000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9579088"/>
                  </a:ext>
                </a:extLst>
              </a:tr>
              <a:tr h="190500">
                <a:tc>
                  <a:txBody>
                    <a:bodyPr/>
                    <a:lstStyle/>
                    <a:p>
                      <a:pPr algn="l" fontAlgn="ctr"/>
                      <a:r>
                        <a:rPr lang="en-US" sz="1100" u="none" strike="noStrike">
                          <a:effectLst/>
                        </a:rPr>
                        <a:t>Maximum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6000000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1692256"/>
                  </a:ext>
                </a:extLst>
              </a:tr>
              <a:tr h="190500">
                <a:tc>
                  <a:txBody>
                    <a:bodyPr/>
                    <a:lstStyle/>
                    <a:p>
                      <a:pPr algn="l" fontAlgn="ctr"/>
                      <a:r>
                        <a:rPr lang="en-US" sz="1100" u="none" strike="noStrike">
                          <a:effectLst/>
                        </a:rPr>
                        <a:t>Sum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2744401150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2545260"/>
                  </a:ext>
                </a:extLst>
              </a:tr>
              <a:tr h="200025">
                <a:tc>
                  <a:txBody>
                    <a:bodyPr/>
                    <a:lstStyle/>
                    <a:p>
                      <a:pPr algn="l" fontAlgn="ctr"/>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dirty="0">
                          <a:effectLst/>
                        </a:rPr>
                        <a:t>39786</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6381313"/>
                  </a:ext>
                </a:extLst>
              </a:tr>
            </a:tbl>
          </a:graphicData>
        </a:graphic>
      </p:graphicFrame>
      <p:graphicFrame>
        <p:nvGraphicFramePr>
          <p:cNvPr id="12" name="Table 11">
            <a:extLst>
              <a:ext uri="{FF2B5EF4-FFF2-40B4-BE49-F238E27FC236}">
                <a16:creationId xmlns:a16="http://schemas.microsoft.com/office/drawing/2014/main" id="{FB8CE399-7023-46A5-9D00-B321534DA840}"/>
              </a:ext>
            </a:extLst>
          </p:cNvPr>
          <p:cNvGraphicFramePr>
            <a:graphicFrameLocks noGrp="1"/>
          </p:cNvGraphicFramePr>
          <p:nvPr/>
        </p:nvGraphicFramePr>
        <p:xfrm>
          <a:off x="3242814" y="3502099"/>
          <a:ext cx="4884502" cy="2657475"/>
        </p:xfrm>
        <a:graphic>
          <a:graphicData uri="http://schemas.openxmlformats.org/drawingml/2006/table">
            <a:tbl>
              <a:tblPr>
                <a:tableStyleId>{5C22544A-7EE6-4342-B048-85BDC9FD1C3A}</a:tableStyleId>
              </a:tblPr>
              <a:tblGrid>
                <a:gridCol w="1451634">
                  <a:extLst>
                    <a:ext uri="{9D8B030D-6E8A-4147-A177-3AD203B41FA5}">
                      <a16:colId xmlns:a16="http://schemas.microsoft.com/office/drawing/2014/main" val="3889999035"/>
                    </a:ext>
                  </a:extLst>
                </a:gridCol>
                <a:gridCol w="1021098">
                  <a:extLst>
                    <a:ext uri="{9D8B030D-6E8A-4147-A177-3AD203B41FA5}">
                      <a16:colId xmlns:a16="http://schemas.microsoft.com/office/drawing/2014/main" val="3703244206"/>
                    </a:ext>
                  </a:extLst>
                </a:gridCol>
                <a:gridCol w="1451634">
                  <a:extLst>
                    <a:ext uri="{9D8B030D-6E8A-4147-A177-3AD203B41FA5}">
                      <a16:colId xmlns:a16="http://schemas.microsoft.com/office/drawing/2014/main" val="2175091553"/>
                    </a:ext>
                  </a:extLst>
                </a:gridCol>
                <a:gridCol w="960136">
                  <a:extLst>
                    <a:ext uri="{9D8B030D-6E8A-4147-A177-3AD203B41FA5}">
                      <a16:colId xmlns:a16="http://schemas.microsoft.com/office/drawing/2014/main" val="4283014907"/>
                    </a:ext>
                  </a:extLst>
                </a:gridCol>
              </a:tblGrid>
              <a:tr h="167651">
                <a:tc>
                  <a:txBody>
                    <a:bodyPr/>
                    <a:lstStyle/>
                    <a:p>
                      <a:pPr algn="ctr" fontAlgn="ctr"/>
                      <a:r>
                        <a:rPr lang="en-US" sz="1100" u="none" strike="noStrike">
                          <a:effectLst/>
                        </a:rPr>
                        <a:t>dti</a:t>
                      </a:r>
                      <a:endParaRPr lang="en-US"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delinq_2yrs</a:t>
                      </a:r>
                      <a:endParaRPr lang="en-US"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 </a:t>
                      </a:r>
                      <a:endParaRPr lang="en-US" sz="1100" b="0" i="1"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25176691"/>
                  </a:ext>
                </a:extLst>
              </a:tr>
              <a:tr h="167651">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99094268"/>
                  </a:ext>
                </a:extLst>
              </a:tr>
              <a:tr h="167651">
                <a:tc>
                  <a:txBody>
                    <a:bodyPr/>
                    <a:lstStyle/>
                    <a:p>
                      <a:pPr algn="l" fontAlgn="ctr"/>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13.31779395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0.146533957</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98731528"/>
                  </a:ext>
                </a:extLst>
              </a:tr>
              <a:tr h="167651">
                <a:tc>
                  <a:txBody>
                    <a:bodyPr/>
                    <a:lstStyle/>
                    <a:p>
                      <a:pPr algn="l" fontAlgn="ctr"/>
                      <a:r>
                        <a:rPr lang="en-US" sz="1100" u="none" strike="noStrike">
                          <a:effectLst/>
                        </a:rPr>
                        <a:t>Standard Error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0.033481184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Standard Error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0.002465735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00021675"/>
                  </a:ext>
                </a:extLst>
              </a:tr>
              <a:tr h="167651">
                <a:tc>
                  <a:txBody>
                    <a:bodyPr/>
                    <a:lstStyle/>
                    <a:p>
                      <a:pPr algn="l" fontAlgn="ctr"/>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13.41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36316749"/>
                  </a:ext>
                </a:extLst>
              </a:tr>
              <a:tr h="167651">
                <a:tc>
                  <a:txBody>
                    <a:bodyPr/>
                    <a:lstStyle/>
                    <a:p>
                      <a:pPr algn="l" fontAlgn="ctr"/>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45594518"/>
                  </a:ext>
                </a:extLst>
              </a:tr>
              <a:tr h="167651">
                <a:tc>
                  <a:txBody>
                    <a:bodyPr/>
                    <a:lstStyle/>
                    <a:p>
                      <a:pPr algn="l" fontAlgn="ctr"/>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6.678300272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0.491826036</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91726029"/>
                  </a:ext>
                </a:extLst>
              </a:tr>
              <a:tr h="167651">
                <a:tc>
                  <a:txBody>
                    <a:bodyPr/>
                    <a:lstStyle/>
                    <a:p>
                      <a:pPr algn="l" fontAlgn="ctr"/>
                      <a:r>
                        <a:rPr lang="en-US" sz="1100" u="none" strike="noStrike">
                          <a:effectLst/>
                        </a:rPr>
                        <a:t>Sample Variance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44.59969452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Sample Variance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0.24189285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78036798"/>
                  </a:ext>
                </a:extLst>
              </a:tr>
              <a:tr h="167651">
                <a:tc>
                  <a:txBody>
                    <a:bodyPr/>
                    <a:lstStyle/>
                    <a:p>
                      <a:pPr algn="l" fontAlgn="ctr"/>
                      <a:r>
                        <a:rPr lang="en-US" sz="1100" u="none" strike="noStrike">
                          <a:effectLst/>
                        </a:rPr>
                        <a:t>Kurtosis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-0.850829816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Kurtosis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39.36795255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45133971"/>
                  </a:ext>
                </a:extLst>
              </a:tr>
              <a:tr h="167651">
                <a:tc>
                  <a:txBody>
                    <a:bodyPr/>
                    <a:lstStyle/>
                    <a:p>
                      <a:pPr algn="l" fontAlgn="ctr"/>
                      <a:r>
                        <a:rPr lang="en-US" sz="1100" u="none" strike="noStrike">
                          <a:effectLst/>
                        </a:rPr>
                        <a:t>Skewness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-0.027761063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Skewness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5.019746389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11085140"/>
                  </a:ext>
                </a:extLst>
              </a:tr>
              <a:tr h="167651">
                <a:tc>
                  <a:txBody>
                    <a:bodyPr/>
                    <a:lstStyle/>
                    <a:p>
                      <a:pPr algn="l" fontAlgn="ctr"/>
                      <a:r>
                        <a:rPr lang="en-US" sz="1100" u="none" strike="noStrike">
                          <a:effectLst/>
                        </a:rPr>
                        <a:t>Range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29.99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Range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7657526"/>
                  </a:ext>
                </a:extLst>
              </a:tr>
              <a:tr h="167651">
                <a:tc>
                  <a:txBody>
                    <a:bodyPr/>
                    <a:lstStyle/>
                    <a:p>
                      <a:pPr algn="l" fontAlgn="ctr"/>
                      <a:r>
                        <a:rPr lang="en-US" sz="1100" u="none" strike="noStrike">
                          <a:effectLst/>
                        </a:rPr>
                        <a:t>Minimum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Minimum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46241592"/>
                  </a:ext>
                </a:extLst>
              </a:tr>
              <a:tr h="167651">
                <a:tc>
                  <a:txBody>
                    <a:bodyPr/>
                    <a:lstStyle/>
                    <a:p>
                      <a:pPr algn="l" fontAlgn="ctr"/>
                      <a:r>
                        <a:rPr lang="en-US" sz="1100" u="none" strike="noStrike">
                          <a:effectLst/>
                        </a:rPr>
                        <a:t>Maximum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29.99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Maximum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69714550"/>
                  </a:ext>
                </a:extLst>
              </a:tr>
              <a:tr h="167651">
                <a:tc>
                  <a:txBody>
                    <a:bodyPr/>
                    <a:lstStyle/>
                    <a:p>
                      <a:pPr algn="l" fontAlgn="ctr"/>
                      <a:r>
                        <a:rPr lang="en-US" sz="1100" u="none" strike="noStrike">
                          <a:effectLst/>
                        </a:rPr>
                        <a:t>Sum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529861.75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Sum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5830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1001113"/>
                  </a:ext>
                </a:extLst>
              </a:tr>
              <a:tr h="176033">
                <a:tc>
                  <a:txBody>
                    <a:bodyPr/>
                    <a:lstStyle/>
                    <a:p>
                      <a:pPr algn="l" fontAlgn="ctr"/>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39786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dirty="0">
                          <a:effectLst/>
                        </a:rPr>
                        <a:t>39786</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95888580"/>
                  </a:ext>
                </a:extLst>
              </a:tr>
            </a:tbl>
          </a:graphicData>
        </a:graphic>
      </p:graphicFrame>
      <p:graphicFrame>
        <p:nvGraphicFramePr>
          <p:cNvPr id="13" name="Table 12">
            <a:extLst>
              <a:ext uri="{FF2B5EF4-FFF2-40B4-BE49-F238E27FC236}">
                <a16:creationId xmlns:a16="http://schemas.microsoft.com/office/drawing/2014/main" id="{A682D6E4-8913-4BCF-A8FD-41E6E6AF7472}"/>
              </a:ext>
            </a:extLst>
          </p:cNvPr>
          <p:cNvGraphicFramePr>
            <a:graphicFrameLocks noGrp="1"/>
          </p:cNvGraphicFramePr>
          <p:nvPr/>
        </p:nvGraphicFramePr>
        <p:xfrm>
          <a:off x="8156207" y="3509295"/>
          <a:ext cx="3009540" cy="2665213"/>
        </p:xfrm>
        <a:graphic>
          <a:graphicData uri="http://schemas.openxmlformats.org/drawingml/2006/table">
            <a:tbl>
              <a:tblPr>
                <a:tableStyleId>{5C22544A-7EE6-4342-B048-85BDC9FD1C3A}</a:tableStyleId>
              </a:tblPr>
              <a:tblGrid>
                <a:gridCol w="1811429">
                  <a:extLst>
                    <a:ext uri="{9D8B030D-6E8A-4147-A177-3AD203B41FA5}">
                      <a16:colId xmlns:a16="http://schemas.microsoft.com/office/drawing/2014/main" val="1277057088"/>
                    </a:ext>
                  </a:extLst>
                </a:gridCol>
                <a:gridCol w="1198111">
                  <a:extLst>
                    <a:ext uri="{9D8B030D-6E8A-4147-A177-3AD203B41FA5}">
                      <a16:colId xmlns:a16="http://schemas.microsoft.com/office/drawing/2014/main" val="2706382202"/>
                    </a:ext>
                  </a:extLst>
                </a:gridCol>
              </a:tblGrid>
              <a:tr h="176098">
                <a:tc>
                  <a:txBody>
                    <a:bodyPr/>
                    <a:lstStyle/>
                    <a:p>
                      <a:pPr algn="ctr" fontAlgn="ctr"/>
                      <a:r>
                        <a:rPr lang="en-US" sz="1100" u="none" strike="noStrike">
                          <a:effectLst/>
                        </a:rPr>
                        <a:t>total_acc</a:t>
                      </a:r>
                      <a:endParaRPr lang="en-US" sz="1100" b="0" i="1"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4314063"/>
                  </a:ext>
                </a:extLst>
              </a:tr>
              <a:tr h="176098">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70829059"/>
                  </a:ext>
                </a:extLst>
              </a:tr>
              <a:tr h="176098">
                <a:tc>
                  <a:txBody>
                    <a:bodyPr/>
                    <a:lstStyle/>
                    <a:p>
                      <a:pPr algn="l" fontAlgn="ctr"/>
                      <a:r>
                        <a:rPr lang="en-US" sz="1100" u="none" strike="noStrike">
                          <a:effectLst/>
                        </a:rPr>
                        <a:t>Mean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22.09030815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5250826"/>
                  </a:ext>
                </a:extLst>
              </a:tr>
              <a:tr h="176098">
                <a:tc>
                  <a:txBody>
                    <a:bodyPr/>
                    <a:lstStyle/>
                    <a:p>
                      <a:pPr algn="l" fontAlgn="ctr"/>
                      <a:r>
                        <a:rPr lang="en-US" sz="1100" u="none" strike="noStrike">
                          <a:effectLst/>
                        </a:rPr>
                        <a:t>Standard Error</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0.057161213</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74414605"/>
                  </a:ext>
                </a:extLst>
              </a:tr>
              <a:tr h="176098">
                <a:tc>
                  <a:txBody>
                    <a:bodyPr/>
                    <a:lstStyle/>
                    <a:p>
                      <a:pPr algn="l" fontAlgn="ctr"/>
                      <a:r>
                        <a:rPr lang="en-US" sz="1100" u="none" strike="noStrike">
                          <a:effectLst/>
                        </a:rPr>
                        <a:t>Median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85404774"/>
                  </a:ext>
                </a:extLst>
              </a:tr>
              <a:tr h="176098">
                <a:tc>
                  <a:txBody>
                    <a:bodyPr/>
                    <a:lstStyle/>
                    <a:p>
                      <a:pPr algn="l" fontAlgn="ctr"/>
                      <a:r>
                        <a:rPr lang="en-US" sz="1100" u="none" strike="noStrike">
                          <a:effectLst/>
                        </a:rPr>
                        <a:t>Mode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98265903"/>
                  </a:ext>
                </a:extLst>
              </a:tr>
              <a:tr h="176098">
                <a:tc>
                  <a:txBody>
                    <a:bodyPr/>
                    <a:lstStyle/>
                    <a:p>
                      <a:pPr algn="l" fontAlgn="ctr"/>
                      <a:r>
                        <a:rPr lang="en-US" sz="1100" u="none" strike="noStrike">
                          <a:effectLst/>
                        </a:rPr>
                        <a:t>Standard Deviation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11.40162035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4566983"/>
                  </a:ext>
                </a:extLst>
              </a:tr>
              <a:tr h="176098">
                <a:tc>
                  <a:txBody>
                    <a:bodyPr/>
                    <a:lstStyle/>
                    <a:p>
                      <a:pPr algn="l" fontAlgn="ctr"/>
                      <a:r>
                        <a:rPr lang="en-US" sz="1100" u="none" strike="noStrike">
                          <a:effectLst/>
                        </a:rPr>
                        <a:t>Sample Variance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129.9969467</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78348380"/>
                  </a:ext>
                </a:extLst>
              </a:tr>
              <a:tr h="176098">
                <a:tc>
                  <a:txBody>
                    <a:bodyPr/>
                    <a:lstStyle/>
                    <a:p>
                      <a:pPr algn="l" fontAlgn="ctr"/>
                      <a:r>
                        <a:rPr lang="en-US" sz="1100" u="none" strike="noStrike">
                          <a:effectLst/>
                        </a:rPr>
                        <a:t>Kurtosis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0.693180045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67606851"/>
                  </a:ext>
                </a:extLst>
              </a:tr>
              <a:tr h="176098">
                <a:tc>
                  <a:txBody>
                    <a:bodyPr/>
                    <a:lstStyle/>
                    <a:p>
                      <a:pPr algn="l" fontAlgn="ctr"/>
                      <a:r>
                        <a:rPr lang="en-US" sz="1100" u="none" strike="noStrike">
                          <a:effectLst/>
                        </a:rPr>
                        <a:t>Skewness</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0.827351918</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66447276"/>
                  </a:ext>
                </a:extLst>
              </a:tr>
              <a:tr h="176098">
                <a:tc>
                  <a:txBody>
                    <a:bodyPr/>
                    <a:lstStyle/>
                    <a:p>
                      <a:pPr algn="l" fontAlgn="ctr"/>
                      <a:r>
                        <a:rPr lang="en-US" sz="1100" u="none" strike="noStrike">
                          <a:effectLst/>
                        </a:rPr>
                        <a:t>Range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88</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3691477"/>
                  </a:ext>
                </a:extLst>
              </a:tr>
              <a:tr h="176098">
                <a:tc>
                  <a:txBody>
                    <a:bodyPr/>
                    <a:lstStyle/>
                    <a:p>
                      <a:pPr algn="l" fontAlgn="ctr"/>
                      <a:r>
                        <a:rPr lang="en-US" sz="1100" u="none" strike="noStrike">
                          <a:effectLst/>
                        </a:rPr>
                        <a:t>Minimum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41080602"/>
                  </a:ext>
                </a:extLst>
              </a:tr>
              <a:tr h="176098">
                <a:tc>
                  <a:txBody>
                    <a:bodyPr/>
                    <a:lstStyle/>
                    <a:p>
                      <a:pPr algn="l" fontAlgn="ctr"/>
                      <a:r>
                        <a:rPr lang="en-US" sz="1100" u="none" strike="noStrike">
                          <a:effectLst/>
                        </a:rPr>
                        <a:t>Maximum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91581353"/>
                  </a:ext>
                </a:extLst>
              </a:tr>
              <a:tr h="176098">
                <a:tc>
                  <a:txBody>
                    <a:bodyPr/>
                    <a:lstStyle/>
                    <a:p>
                      <a:pPr algn="l" fontAlgn="ctr"/>
                      <a:r>
                        <a:rPr lang="en-US" sz="1100" u="none" strike="noStrike">
                          <a:effectLst/>
                        </a:rPr>
                        <a:t>Sum</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a:effectLst/>
                        </a:rPr>
                        <a:t>878885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02237812"/>
                  </a:ext>
                </a:extLst>
              </a:tr>
              <a:tr h="184903">
                <a:tc>
                  <a:txBody>
                    <a:bodyPr/>
                    <a:lstStyle/>
                    <a:p>
                      <a:pPr algn="l" fontAlgn="ctr"/>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100" u="none" strike="noStrike" dirty="0">
                          <a:effectLst/>
                        </a:rPr>
                        <a:t>39786</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5490361"/>
                  </a:ext>
                </a:extLst>
              </a:tr>
            </a:tbl>
          </a:graphicData>
        </a:graphic>
      </p:graphicFrame>
    </p:spTree>
    <p:extLst>
      <p:ext uri="{BB962C8B-B14F-4D97-AF65-F5344CB8AC3E}">
        <p14:creationId xmlns:p14="http://schemas.microsoft.com/office/powerpoint/2010/main" val="2333244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10;&#10;Description automatically generated">
            <a:extLst>
              <a:ext uri="{FF2B5EF4-FFF2-40B4-BE49-F238E27FC236}">
                <a16:creationId xmlns:a16="http://schemas.microsoft.com/office/drawing/2014/main" id="{2F8AC8A5-AE4E-4299-9C85-1C01D91AC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664" y="1299719"/>
            <a:ext cx="8962845" cy="5019431"/>
          </a:xfrm>
          <a:prstGeom prst="rect">
            <a:avLst/>
          </a:prstGeom>
        </p:spPr>
      </p:pic>
    </p:spTree>
    <p:extLst>
      <p:ext uri="{BB962C8B-B14F-4D97-AF65-F5344CB8AC3E}">
        <p14:creationId xmlns:p14="http://schemas.microsoft.com/office/powerpoint/2010/main" val="323503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F4071583-B73C-490D-AD0C-2372CF0A7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001" y="565938"/>
            <a:ext cx="7081778" cy="5726124"/>
          </a:xfrm>
          <a:prstGeom prst="rect">
            <a:avLst/>
          </a:prstGeom>
        </p:spPr>
      </p:pic>
    </p:spTree>
    <p:extLst>
      <p:ext uri="{BB962C8B-B14F-4D97-AF65-F5344CB8AC3E}">
        <p14:creationId xmlns:p14="http://schemas.microsoft.com/office/powerpoint/2010/main" val="4040557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C5C0743A-66B8-42E8-AE71-94180D39A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383" y="956548"/>
            <a:ext cx="4951261" cy="5368609"/>
          </a:xfrm>
          <a:prstGeom prst="rect">
            <a:avLst/>
          </a:prstGeom>
        </p:spPr>
      </p:pic>
    </p:spTree>
    <p:extLst>
      <p:ext uri="{BB962C8B-B14F-4D97-AF65-F5344CB8AC3E}">
        <p14:creationId xmlns:p14="http://schemas.microsoft.com/office/powerpoint/2010/main" val="567087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60F091-81C8-414F-9102-165187FAEC42}"/>
              </a:ext>
            </a:extLst>
          </p:cNvPr>
          <p:cNvSpPr txBox="1"/>
          <p:nvPr/>
        </p:nvSpPr>
        <p:spPr>
          <a:xfrm>
            <a:off x="1748596" y="763565"/>
            <a:ext cx="4241144" cy="64633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rgbClr val="196491"/>
                </a:solidFill>
                <a:effectLst/>
                <a:uLnTx/>
                <a:uFillTx/>
                <a:latin typeface="Arial"/>
                <a:cs typeface="Arial" pitchFamily="34" charset="0"/>
              </a:rPr>
              <a:t>Variable selection</a:t>
            </a:r>
            <a:endParaRPr kumimoji="0" lang="en-GB" altLang="ko-KR" sz="3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4" name="Trapezoid 13">
            <a:extLst>
              <a:ext uri="{FF2B5EF4-FFF2-40B4-BE49-F238E27FC236}">
                <a16:creationId xmlns:a16="http://schemas.microsoft.com/office/drawing/2014/main" id="{BF591FB0-95BD-47DF-87A5-120B5123B51F}"/>
              </a:ext>
            </a:extLst>
          </p:cNvPr>
          <p:cNvSpPr/>
          <p:nvPr/>
        </p:nvSpPr>
        <p:spPr>
          <a:xfrm>
            <a:off x="979346" y="862724"/>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1026" name="Picture 2">
            <a:extLst>
              <a:ext uri="{FF2B5EF4-FFF2-40B4-BE49-F238E27FC236}">
                <a16:creationId xmlns:a16="http://schemas.microsoft.com/office/drawing/2014/main" id="{35925BCD-3788-4B7A-8658-70F7285FC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825" y="1310739"/>
            <a:ext cx="5577515" cy="47217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EA5759-A7CC-4501-9C54-2FD714BDA0C4}"/>
              </a:ext>
            </a:extLst>
          </p:cNvPr>
          <p:cNvPicPr>
            <a:picLocks noChangeAspect="1"/>
          </p:cNvPicPr>
          <p:nvPr/>
        </p:nvPicPr>
        <p:blipFill>
          <a:blip r:embed="rId3"/>
          <a:stretch>
            <a:fillRect/>
          </a:stretch>
        </p:blipFill>
        <p:spPr>
          <a:xfrm>
            <a:off x="1882598" y="1743106"/>
            <a:ext cx="2361905" cy="3980952"/>
          </a:xfrm>
          <a:prstGeom prst="rect">
            <a:avLst/>
          </a:prstGeom>
        </p:spPr>
      </p:pic>
    </p:spTree>
    <p:extLst>
      <p:ext uri="{BB962C8B-B14F-4D97-AF65-F5344CB8AC3E}">
        <p14:creationId xmlns:p14="http://schemas.microsoft.com/office/powerpoint/2010/main" val="4223860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6DD42A-EC0A-4CD1-8334-551F48CC66F2}"/>
              </a:ext>
            </a:extLst>
          </p:cNvPr>
          <p:cNvSpPr txBox="1"/>
          <p:nvPr/>
        </p:nvSpPr>
        <p:spPr>
          <a:xfrm>
            <a:off x="921843" y="3020776"/>
            <a:ext cx="3410145"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196491"/>
                </a:solidFill>
                <a:effectLst/>
                <a:uLnTx/>
                <a:uFillTx/>
                <a:latin typeface="Arial"/>
                <a:cs typeface="Arial" pitchFamily="34" charset="0"/>
              </a:rPr>
              <a:t>2. Sigmoid</a:t>
            </a:r>
            <a:r>
              <a:rPr kumimoji="0" lang="en-GB" altLang="ko-KR"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function</a:t>
            </a:r>
            <a:endParaRPr kumimoji="0" lang="en-GB" altLang="ko-KR"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pic>
        <p:nvPicPr>
          <p:cNvPr id="9" name="Picture 8">
            <a:extLst>
              <a:ext uri="{FF2B5EF4-FFF2-40B4-BE49-F238E27FC236}">
                <a16:creationId xmlns:a16="http://schemas.microsoft.com/office/drawing/2014/main" id="{E10569C4-E496-44F4-98E9-7F3862B6CEBA}"/>
              </a:ext>
            </a:extLst>
          </p:cNvPr>
          <p:cNvPicPr>
            <a:picLocks noChangeAspect="1"/>
          </p:cNvPicPr>
          <p:nvPr/>
        </p:nvPicPr>
        <p:blipFill>
          <a:blip r:embed="rId2"/>
          <a:stretch>
            <a:fillRect/>
          </a:stretch>
        </p:blipFill>
        <p:spPr>
          <a:xfrm>
            <a:off x="7671321" y="2056125"/>
            <a:ext cx="3366627" cy="2111612"/>
          </a:xfrm>
          <a:prstGeom prst="rect">
            <a:avLst/>
          </a:prstGeom>
        </p:spPr>
      </p:pic>
      <p:sp>
        <p:nvSpPr>
          <p:cNvPr id="15" name="TextBox 14">
            <a:extLst>
              <a:ext uri="{FF2B5EF4-FFF2-40B4-BE49-F238E27FC236}">
                <a16:creationId xmlns:a16="http://schemas.microsoft.com/office/drawing/2014/main" id="{D75C6D92-4F9D-4200-B7DA-1DF5F2A56A85}"/>
              </a:ext>
            </a:extLst>
          </p:cNvPr>
          <p:cNvSpPr txBox="1"/>
          <p:nvPr/>
        </p:nvSpPr>
        <p:spPr>
          <a:xfrm>
            <a:off x="1748595" y="763565"/>
            <a:ext cx="4347405" cy="64633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196491"/>
                </a:solidFill>
                <a:effectLst/>
                <a:uLnTx/>
                <a:uFillTx/>
                <a:latin typeface="Arial"/>
                <a:cs typeface="Arial" pitchFamily="34" charset="0"/>
              </a:rPr>
              <a:t>Logistic regression</a:t>
            </a:r>
            <a:endParaRPr kumimoji="0" lang="en-GB" altLang="ko-KR" sz="3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6" name="Rectangle 15">
            <a:extLst>
              <a:ext uri="{FF2B5EF4-FFF2-40B4-BE49-F238E27FC236}">
                <a16:creationId xmlns:a16="http://schemas.microsoft.com/office/drawing/2014/main" id="{A2F7C86F-7A14-4EF1-9169-BFE2C3F4BAC5}"/>
              </a:ext>
            </a:extLst>
          </p:cNvPr>
          <p:cNvSpPr/>
          <p:nvPr/>
        </p:nvSpPr>
        <p:spPr>
          <a:xfrm>
            <a:off x="860128" y="1829756"/>
            <a:ext cx="336662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196491"/>
                </a:solidFill>
                <a:effectLst/>
                <a:uLnTx/>
                <a:uFillTx/>
                <a:latin typeface="Arial"/>
                <a:cs typeface="Arial" pitchFamily="34" charset="0"/>
              </a:rPr>
              <a:t>1. Linear</a:t>
            </a:r>
            <a:r>
              <a:rPr kumimoji="0" lang="en-GB" altLang="ko-KR"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regression</a:t>
            </a:r>
            <a:endParaRPr kumimoji="0" lang="en-GB" altLang="ko-KR"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pic>
        <p:nvPicPr>
          <p:cNvPr id="17" name="Picture 16">
            <a:extLst>
              <a:ext uri="{FF2B5EF4-FFF2-40B4-BE49-F238E27FC236}">
                <a16:creationId xmlns:a16="http://schemas.microsoft.com/office/drawing/2014/main" id="{07E9ED5F-B532-479D-8AC0-AB39465F7F48}"/>
              </a:ext>
            </a:extLst>
          </p:cNvPr>
          <p:cNvPicPr>
            <a:picLocks noChangeAspect="1"/>
          </p:cNvPicPr>
          <p:nvPr/>
        </p:nvPicPr>
        <p:blipFill>
          <a:blip r:embed="rId3"/>
          <a:stretch>
            <a:fillRect/>
          </a:stretch>
        </p:blipFill>
        <p:spPr>
          <a:xfrm>
            <a:off x="4473245" y="1756380"/>
            <a:ext cx="2247619" cy="571429"/>
          </a:xfrm>
          <a:prstGeom prst="rect">
            <a:avLst/>
          </a:prstGeom>
        </p:spPr>
      </p:pic>
      <p:sp>
        <p:nvSpPr>
          <p:cNvPr id="18" name="Trapezoid 13">
            <a:extLst>
              <a:ext uri="{FF2B5EF4-FFF2-40B4-BE49-F238E27FC236}">
                <a16:creationId xmlns:a16="http://schemas.microsoft.com/office/drawing/2014/main" id="{394196DC-4F89-4277-9446-09D841E68302}"/>
              </a:ext>
            </a:extLst>
          </p:cNvPr>
          <p:cNvSpPr/>
          <p:nvPr/>
        </p:nvSpPr>
        <p:spPr>
          <a:xfrm>
            <a:off x="979346" y="862724"/>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2" name="Picture 1">
            <a:extLst>
              <a:ext uri="{FF2B5EF4-FFF2-40B4-BE49-F238E27FC236}">
                <a16:creationId xmlns:a16="http://schemas.microsoft.com/office/drawing/2014/main" id="{020530CD-9B8C-415E-AB31-D59D1627548E}"/>
              </a:ext>
            </a:extLst>
          </p:cNvPr>
          <p:cNvPicPr>
            <a:picLocks noChangeAspect="1"/>
          </p:cNvPicPr>
          <p:nvPr/>
        </p:nvPicPr>
        <p:blipFill>
          <a:blip r:embed="rId4"/>
          <a:stretch>
            <a:fillRect/>
          </a:stretch>
        </p:blipFill>
        <p:spPr>
          <a:xfrm>
            <a:off x="4595810" y="3020776"/>
            <a:ext cx="1561905" cy="628571"/>
          </a:xfrm>
          <a:prstGeom prst="rect">
            <a:avLst/>
          </a:prstGeom>
        </p:spPr>
      </p:pic>
      <p:sp>
        <p:nvSpPr>
          <p:cNvPr id="4" name="Rectangle 3">
            <a:extLst>
              <a:ext uri="{FF2B5EF4-FFF2-40B4-BE49-F238E27FC236}">
                <a16:creationId xmlns:a16="http://schemas.microsoft.com/office/drawing/2014/main" id="{71022BCB-5DC0-4513-A317-D2EFC9E098B4}"/>
              </a:ext>
            </a:extLst>
          </p:cNvPr>
          <p:cNvSpPr/>
          <p:nvPr/>
        </p:nvSpPr>
        <p:spPr>
          <a:xfrm>
            <a:off x="921843" y="4329937"/>
            <a:ext cx="316304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196491"/>
                </a:solidFill>
                <a:effectLst/>
                <a:uLnTx/>
                <a:uFillTx/>
                <a:latin typeface="Arial"/>
                <a:cs typeface="Arial" pitchFamily="34" charset="0"/>
              </a:rPr>
              <a:t>3. </a:t>
            </a:r>
            <a:r>
              <a:rPr lang="en-US" altLang="zh-CN" sz="2800" dirty="0">
                <a:solidFill>
                  <a:srgbClr val="196491"/>
                </a:solidFill>
                <a:latin typeface="Arial"/>
                <a:cs typeface="Arial" pitchFamily="34" charset="0"/>
              </a:rPr>
              <a:t>Logistic</a:t>
            </a:r>
            <a:r>
              <a:rPr kumimoji="0" lang="en-GB" altLang="ko-KR"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zh-CN"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function</a:t>
            </a:r>
            <a:endParaRPr kumimoji="0" lang="en-GB" altLang="ko-KR" sz="28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pic>
        <p:nvPicPr>
          <p:cNvPr id="5" name="Picture 4">
            <a:extLst>
              <a:ext uri="{FF2B5EF4-FFF2-40B4-BE49-F238E27FC236}">
                <a16:creationId xmlns:a16="http://schemas.microsoft.com/office/drawing/2014/main" id="{94030200-F9A6-49C9-8B58-F20135522961}"/>
              </a:ext>
            </a:extLst>
          </p:cNvPr>
          <p:cNvPicPr>
            <a:picLocks noChangeAspect="1"/>
          </p:cNvPicPr>
          <p:nvPr/>
        </p:nvPicPr>
        <p:blipFill>
          <a:blip r:embed="rId5"/>
          <a:stretch>
            <a:fillRect/>
          </a:stretch>
        </p:blipFill>
        <p:spPr>
          <a:xfrm>
            <a:off x="4595810" y="4167737"/>
            <a:ext cx="3866667" cy="847619"/>
          </a:xfrm>
          <a:prstGeom prst="rect">
            <a:avLst/>
          </a:prstGeom>
        </p:spPr>
      </p:pic>
    </p:spTree>
    <p:extLst>
      <p:ext uri="{BB962C8B-B14F-4D97-AF65-F5344CB8AC3E}">
        <p14:creationId xmlns:p14="http://schemas.microsoft.com/office/powerpoint/2010/main" val="1593513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3A452B7-7421-47EA-8B21-E8F82F6B8BA2}"/>
              </a:ext>
            </a:extLst>
          </p:cNvPr>
          <p:cNvSpPr>
            <a:spLocks noGrp="1"/>
          </p:cNvSpPr>
          <p:nvPr>
            <p:ph type="pic" sz="quarter" idx="41"/>
          </p:nvPr>
        </p:nvSpPr>
        <p:spPr/>
      </p:sp>
    </p:spTree>
    <p:extLst>
      <p:ext uri="{BB962C8B-B14F-4D97-AF65-F5344CB8AC3E}">
        <p14:creationId xmlns:p14="http://schemas.microsoft.com/office/powerpoint/2010/main" val="82141217"/>
      </p:ext>
    </p:extLst>
  </p:cSld>
  <p:clrMapOvr>
    <a:masterClrMapping/>
  </p:clrMapOvr>
</p:sld>
</file>

<file path=ppt/theme/theme1.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845</Words>
  <Application>Microsoft Office PowerPoint</Application>
  <PresentationFormat>Widescreen</PresentationFormat>
  <Paragraphs>319</Paragraphs>
  <Slides>24</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等线</vt:lpstr>
      <vt:lpstr>Arial</vt:lpstr>
      <vt:lpstr>Calibri</vt:lpstr>
      <vt:lpstr>Cambria Math</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侯宗昊</dc:creator>
  <cp:lastModifiedBy>侯宗昊</cp:lastModifiedBy>
  <cp:revision>7</cp:revision>
  <dcterms:created xsi:type="dcterms:W3CDTF">2019-12-05T21:38:56Z</dcterms:created>
  <dcterms:modified xsi:type="dcterms:W3CDTF">2019-12-05T22:43:06Z</dcterms:modified>
</cp:coreProperties>
</file>